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34"/>
  </p:notesMasterIdLst>
  <p:sldIdLst>
    <p:sldId id="256" r:id="rId3"/>
    <p:sldId id="264" r:id="rId4"/>
    <p:sldId id="290" r:id="rId5"/>
    <p:sldId id="265" r:id="rId6"/>
    <p:sldId id="291" r:id="rId7"/>
    <p:sldId id="266" r:id="rId8"/>
    <p:sldId id="292" r:id="rId9"/>
    <p:sldId id="289" r:id="rId10"/>
    <p:sldId id="293" r:id="rId11"/>
    <p:sldId id="267" r:id="rId12"/>
    <p:sldId id="268" r:id="rId13"/>
    <p:sldId id="269" r:id="rId14"/>
    <p:sldId id="270" r:id="rId15"/>
    <p:sldId id="276" r:id="rId16"/>
    <p:sldId id="277" r:id="rId17"/>
    <p:sldId id="271" r:id="rId18"/>
    <p:sldId id="272" r:id="rId19"/>
    <p:sldId id="273" r:id="rId20"/>
    <p:sldId id="274" r:id="rId21"/>
    <p:sldId id="275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804" y="3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77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da\Dropbox\Taller%20Virtual%20(Ponencia)\Graficos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Users\arengif\Documents\DHI-Alfabetizaci&#243;n%20Informacional\2014\Ponencia\Cuadros%20estad&#237;sticos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n-US"/>
              <a:t>PRIMER SEMESTRE 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Hoja1!$E$3</c:f>
              <c:strCache>
                <c:ptCount val="1"/>
                <c:pt idx="0">
                  <c:v>Asistió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Hoja1!$D$4:$D$7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Hoja1!$E$4:$E$7</c:f>
              <c:numCache>
                <c:formatCode>General</c:formatCode>
                <c:ptCount val="4"/>
                <c:pt idx="0">
                  <c:v>822</c:v>
                </c:pt>
                <c:pt idx="1">
                  <c:v>966</c:v>
                </c:pt>
                <c:pt idx="2">
                  <c:v>953</c:v>
                </c:pt>
                <c:pt idx="3">
                  <c:v>1118</c:v>
                </c:pt>
              </c:numCache>
            </c:numRef>
          </c:val>
        </c:ser>
        <c:ser>
          <c:idx val="1"/>
          <c:order val="1"/>
          <c:tx>
            <c:strRef>
              <c:f>Hoja1!$F$3</c:f>
              <c:strCache>
                <c:ptCount val="1"/>
                <c:pt idx="0">
                  <c:v>No asistió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Hoja1!$D$4:$D$7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Hoja1!$F$4:$F$7</c:f>
              <c:numCache>
                <c:formatCode>General</c:formatCode>
                <c:ptCount val="4"/>
                <c:pt idx="0">
                  <c:v>248</c:v>
                </c:pt>
                <c:pt idx="1">
                  <c:v>179</c:v>
                </c:pt>
                <c:pt idx="2">
                  <c:v>41</c:v>
                </c:pt>
                <c:pt idx="3">
                  <c:v>76</c:v>
                </c:pt>
              </c:numCache>
            </c:numRef>
          </c:val>
        </c:ser>
        <c:shape val="box"/>
        <c:axId val="61444864"/>
        <c:axId val="61446400"/>
        <c:axId val="0"/>
      </c:bar3DChart>
      <c:catAx>
        <c:axId val="61444864"/>
        <c:scaling>
          <c:orientation val="minMax"/>
        </c:scaling>
        <c:axPos val="b"/>
        <c:majorTickMark val="none"/>
        <c:tickLblPos val="nextTo"/>
        <c:crossAx val="61446400"/>
        <c:crosses val="autoZero"/>
        <c:auto val="1"/>
        <c:lblAlgn val="ctr"/>
        <c:lblOffset val="100"/>
      </c:catAx>
      <c:valAx>
        <c:axId val="6144640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44486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SEGUNDO SEMESTRE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Hoja1!$E$17</c:f>
              <c:strCache>
                <c:ptCount val="1"/>
                <c:pt idx="0">
                  <c:v>Asistió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Hoja1!$D$18:$D$20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Hoja1!$E$18:$E$20</c:f>
              <c:numCache>
                <c:formatCode>General</c:formatCode>
                <c:ptCount val="3"/>
                <c:pt idx="0">
                  <c:v>427</c:v>
                </c:pt>
                <c:pt idx="1">
                  <c:v>416</c:v>
                </c:pt>
                <c:pt idx="2">
                  <c:v>430</c:v>
                </c:pt>
              </c:numCache>
            </c:numRef>
          </c:val>
        </c:ser>
        <c:ser>
          <c:idx val="1"/>
          <c:order val="1"/>
          <c:tx>
            <c:strRef>
              <c:f>Hoja1!$F$17</c:f>
              <c:strCache>
                <c:ptCount val="1"/>
                <c:pt idx="0">
                  <c:v>No asistió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Hoja1!$D$18:$D$20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Hoja1!$F$18:$F$20</c:f>
              <c:numCache>
                <c:formatCode>General</c:formatCode>
                <c:ptCount val="3"/>
                <c:pt idx="0">
                  <c:v>67</c:v>
                </c:pt>
                <c:pt idx="1">
                  <c:v>15</c:v>
                </c:pt>
                <c:pt idx="2">
                  <c:v>70</c:v>
                </c:pt>
              </c:numCache>
            </c:numRef>
          </c:val>
        </c:ser>
        <c:shape val="box"/>
        <c:axId val="61877248"/>
        <c:axId val="61895424"/>
        <c:axId val="0"/>
      </c:bar3DChart>
      <c:catAx>
        <c:axId val="61877248"/>
        <c:scaling>
          <c:orientation val="minMax"/>
        </c:scaling>
        <c:axPos val="b"/>
        <c:majorTickMark val="none"/>
        <c:tickLblPos val="nextTo"/>
        <c:crossAx val="61895424"/>
        <c:crosses val="autoZero"/>
        <c:auto val="1"/>
        <c:lblAlgn val="ctr"/>
        <c:lblOffset val="100"/>
      </c:catAx>
      <c:valAx>
        <c:axId val="618954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87724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PRIMER SEMESTRE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Hoja1!$E$36</c:f>
              <c:strCache>
                <c:ptCount val="1"/>
                <c:pt idx="0">
                  <c:v>Evaluados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Hoja1!$D$37:$D$40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Hoja1!$E$37:$E$40</c:f>
              <c:numCache>
                <c:formatCode>General</c:formatCode>
                <c:ptCount val="4"/>
                <c:pt idx="0">
                  <c:v>817</c:v>
                </c:pt>
                <c:pt idx="1">
                  <c:v>966</c:v>
                </c:pt>
                <c:pt idx="2">
                  <c:v>1069</c:v>
                </c:pt>
                <c:pt idx="3">
                  <c:v>1116</c:v>
                </c:pt>
              </c:numCache>
            </c:numRef>
          </c:val>
        </c:ser>
        <c:ser>
          <c:idx val="1"/>
          <c:order val="1"/>
          <c:tx>
            <c:strRef>
              <c:f>Hoja1!$F$36</c:f>
              <c:strCache>
                <c:ptCount val="1"/>
                <c:pt idx="0">
                  <c:v>No-Evaluados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Hoja1!$D$37:$D$40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Hoja1!$F$37:$F$40</c:f>
              <c:numCache>
                <c:formatCode>General</c:formatCode>
                <c:ptCount val="4"/>
                <c:pt idx="0">
                  <c:v>253</c:v>
                </c:pt>
                <c:pt idx="1">
                  <c:v>179</c:v>
                </c:pt>
                <c:pt idx="2">
                  <c:v>45</c:v>
                </c:pt>
                <c:pt idx="3">
                  <c:v>78</c:v>
                </c:pt>
              </c:numCache>
            </c:numRef>
          </c:val>
        </c:ser>
        <c:shape val="box"/>
        <c:axId val="61913344"/>
        <c:axId val="61919232"/>
        <c:axId val="0"/>
      </c:bar3DChart>
      <c:catAx>
        <c:axId val="61913344"/>
        <c:scaling>
          <c:orientation val="minMax"/>
        </c:scaling>
        <c:axPos val="b"/>
        <c:majorTickMark val="none"/>
        <c:tickLblPos val="nextTo"/>
        <c:crossAx val="61919232"/>
        <c:crosses val="autoZero"/>
        <c:auto val="1"/>
        <c:lblAlgn val="ctr"/>
        <c:lblOffset val="100"/>
      </c:catAx>
      <c:valAx>
        <c:axId val="6191923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1913344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SEGUNDO SEMESTRE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Hoja1!$E$53</c:f>
              <c:strCache>
                <c:ptCount val="1"/>
                <c:pt idx="0">
                  <c:v>Evaluados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Hoja1!$D$54:$D$56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Hoja1!$E$54:$E$56</c:f>
              <c:numCache>
                <c:formatCode>General</c:formatCode>
                <c:ptCount val="3"/>
                <c:pt idx="0">
                  <c:v>427</c:v>
                </c:pt>
                <c:pt idx="1">
                  <c:v>368</c:v>
                </c:pt>
                <c:pt idx="2">
                  <c:v>430</c:v>
                </c:pt>
              </c:numCache>
            </c:numRef>
          </c:val>
        </c:ser>
        <c:ser>
          <c:idx val="1"/>
          <c:order val="1"/>
          <c:tx>
            <c:strRef>
              <c:f>Hoja1!$F$53</c:f>
              <c:strCache>
                <c:ptCount val="1"/>
                <c:pt idx="0">
                  <c:v>No-Evaluados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Hoja1!$D$54:$D$56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Hoja1!$F$54:$F$56</c:f>
              <c:numCache>
                <c:formatCode>General</c:formatCode>
                <c:ptCount val="3"/>
                <c:pt idx="0">
                  <c:v>67</c:v>
                </c:pt>
                <c:pt idx="1">
                  <c:v>63</c:v>
                </c:pt>
                <c:pt idx="2">
                  <c:v>70</c:v>
                </c:pt>
              </c:numCache>
            </c:numRef>
          </c:val>
        </c:ser>
        <c:shape val="box"/>
        <c:axId val="62214912"/>
        <c:axId val="62216448"/>
        <c:axId val="0"/>
      </c:bar3DChart>
      <c:catAx>
        <c:axId val="62214912"/>
        <c:scaling>
          <c:orientation val="minMax"/>
        </c:scaling>
        <c:axPos val="b"/>
        <c:tickLblPos val="nextTo"/>
        <c:crossAx val="62216448"/>
        <c:crosses val="autoZero"/>
        <c:auto val="1"/>
        <c:lblAlgn val="ctr"/>
        <c:lblOffset val="100"/>
      </c:catAx>
      <c:valAx>
        <c:axId val="62216448"/>
        <c:scaling>
          <c:orientation val="minMax"/>
        </c:scaling>
        <c:axPos val="l"/>
        <c:majorGridlines/>
        <c:numFmt formatCode="General" sourceLinked="1"/>
        <c:tickLblPos val="nextTo"/>
        <c:crossAx val="62214912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PRIMER SEMESTRE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Hoja1!$E$71</c:f>
              <c:strCache>
                <c:ptCount val="1"/>
                <c:pt idx="0">
                  <c:v>Aprobados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Hoja1!$D$72:$D$75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Hoja1!$E$72:$E$75</c:f>
              <c:numCache>
                <c:formatCode>General</c:formatCode>
                <c:ptCount val="4"/>
                <c:pt idx="0">
                  <c:v>647</c:v>
                </c:pt>
                <c:pt idx="1">
                  <c:v>615</c:v>
                </c:pt>
                <c:pt idx="2">
                  <c:v>953</c:v>
                </c:pt>
                <c:pt idx="3">
                  <c:v>1063</c:v>
                </c:pt>
              </c:numCache>
            </c:numRef>
          </c:val>
        </c:ser>
        <c:ser>
          <c:idx val="1"/>
          <c:order val="1"/>
          <c:tx>
            <c:strRef>
              <c:f>Hoja1!$F$71</c:f>
              <c:strCache>
                <c:ptCount val="1"/>
                <c:pt idx="0">
                  <c:v>Desaprobados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Hoja1!$D$72:$D$75</c:f>
              <c:strCache>
                <c:ptCount val="4"/>
                <c:pt idx="0">
                  <c:v>2011-1</c:v>
                </c:pt>
                <c:pt idx="1">
                  <c:v>2012-1</c:v>
                </c:pt>
                <c:pt idx="2">
                  <c:v>2013-1</c:v>
                </c:pt>
                <c:pt idx="3">
                  <c:v>2014-1</c:v>
                </c:pt>
              </c:strCache>
            </c:strRef>
          </c:cat>
          <c:val>
            <c:numRef>
              <c:f>Hoja1!$F$72:$F$75</c:f>
              <c:numCache>
                <c:formatCode>General</c:formatCode>
                <c:ptCount val="4"/>
                <c:pt idx="0">
                  <c:v>170</c:v>
                </c:pt>
                <c:pt idx="1">
                  <c:v>348</c:v>
                </c:pt>
                <c:pt idx="2">
                  <c:v>41</c:v>
                </c:pt>
                <c:pt idx="3">
                  <c:v>53</c:v>
                </c:pt>
              </c:numCache>
            </c:numRef>
          </c:val>
        </c:ser>
        <c:shape val="box"/>
        <c:axId val="62229888"/>
        <c:axId val="62252160"/>
        <c:axId val="0"/>
      </c:bar3DChart>
      <c:catAx>
        <c:axId val="62229888"/>
        <c:scaling>
          <c:orientation val="minMax"/>
        </c:scaling>
        <c:axPos val="b"/>
        <c:majorTickMark val="none"/>
        <c:tickLblPos val="nextTo"/>
        <c:crossAx val="62252160"/>
        <c:crosses val="autoZero"/>
        <c:auto val="1"/>
        <c:lblAlgn val="ctr"/>
        <c:lblOffset val="100"/>
      </c:catAx>
      <c:valAx>
        <c:axId val="62252160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222988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title>
      <c:tx>
        <c:rich>
          <a:bodyPr/>
          <a:lstStyle/>
          <a:p>
            <a:pPr>
              <a:defRPr/>
            </a:pPr>
            <a:r>
              <a:rPr lang="es-ES"/>
              <a:t>SEGUNDO SEMESTRE</a:t>
            </a:r>
          </a:p>
        </c:rich>
      </c:tx>
      <c:layout/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Hoja1!$E$87</c:f>
              <c:strCache>
                <c:ptCount val="1"/>
                <c:pt idx="0">
                  <c:v>Aprobados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Hoja1!$D$88:$D$90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Hoja1!$E$88:$E$90</c:f>
              <c:numCache>
                <c:formatCode>General</c:formatCode>
                <c:ptCount val="3"/>
                <c:pt idx="0">
                  <c:v>323</c:v>
                </c:pt>
                <c:pt idx="1">
                  <c:v>346</c:v>
                </c:pt>
                <c:pt idx="2">
                  <c:v>383</c:v>
                </c:pt>
              </c:numCache>
            </c:numRef>
          </c:val>
        </c:ser>
        <c:ser>
          <c:idx val="1"/>
          <c:order val="1"/>
          <c:tx>
            <c:strRef>
              <c:f>Hoja1!$F$87</c:f>
              <c:strCache>
                <c:ptCount val="1"/>
                <c:pt idx="0">
                  <c:v>Desaprobados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Hoja1!$D$88:$D$90</c:f>
              <c:strCache>
                <c:ptCount val="3"/>
                <c:pt idx="0">
                  <c:v>2011-2</c:v>
                </c:pt>
                <c:pt idx="1">
                  <c:v>2012-2</c:v>
                </c:pt>
                <c:pt idx="2">
                  <c:v>2013-2</c:v>
                </c:pt>
              </c:strCache>
            </c:strRef>
          </c:cat>
          <c:val>
            <c:numRef>
              <c:f>Hoja1!$F$88:$F$90</c:f>
              <c:numCache>
                <c:formatCode>General</c:formatCode>
                <c:ptCount val="3"/>
                <c:pt idx="0">
                  <c:v>104</c:v>
                </c:pt>
                <c:pt idx="1">
                  <c:v>22</c:v>
                </c:pt>
                <c:pt idx="2">
                  <c:v>47</c:v>
                </c:pt>
              </c:numCache>
            </c:numRef>
          </c:val>
        </c:ser>
        <c:shape val="box"/>
        <c:axId val="62273408"/>
        <c:axId val="62274944"/>
        <c:axId val="0"/>
      </c:bar3DChart>
      <c:catAx>
        <c:axId val="62273408"/>
        <c:scaling>
          <c:orientation val="minMax"/>
        </c:scaling>
        <c:axPos val="b"/>
        <c:tickLblPos val="nextTo"/>
        <c:crossAx val="62274944"/>
        <c:crosses val="autoZero"/>
        <c:auto val="1"/>
        <c:lblAlgn val="ctr"/>
        <c:lblOffset val="100"/>
      </c:catAx>
      <c:valAx>
        <c:axId val="62274944"/>
        <c:scaling>
          <c:orientation val="minMax"/>
        </c:scaling>
        <c:axPos val="l"/>
        <c:majorGridlines/>
        <c:numFmt formatCode="General" sourceLinked="1"/>
        <c:tickLblPos val="nextTo"/>
        <c:crossAx val="62273408"/>
        <c:crosses val="autoZero"/>
        <c:crossBetween val="between"/>
      </c:valAx>
    </c:plotArea>
    <c:legend>
      <c:legendPos val="r"/>
      <c:layout/>
    </c:legend>
    <c:plotVisOnly val="1"/>
  </c:chart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s-ES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Hoja1!$B$146</c:f>
              <c:strCache>
                <c:ptCount val="1"/>
                <c:pt idx="0">
                  <c:v>APROBADO</c:v>
                </c:pt>
              </c:strCache>
            </c:strRef>
          </c:tx>
          <c:spPr>
            <a:solidFill>
              <a:schemeClr val="accent6">
                <a:lumMod val="50000"/>
              </a:schemeClr>
            </a:solidFill>
          </c:spPr>
          <c:cat>
            <c:strRef>
              <c:f>Hoja1!$A$147:$A$153</c:f>
              <c:strCache>
                <c:ptCount val="7"/>
                <c:pt idx="0">
                  <c:v>2011-1</c:v>
                </c:pt>
                <c:pt idx="1">
                  <c:v>2011-2</c:v>
                </c:pt>
                <c:pt idx="2">
                  <c:v>2012-1</c:v>
                </c:pt>
                <c:pt idx="3">
                  <c:v>2012-2</c:v>
                </c:pt>
                <c:pt idx="4">
                  <c:v>2013-1</c:v>
                </c:pt>
                <c:pt idx="5">
                  <c:v>2013-2</c:v>
                </c:pt>
                <c:pt idx="6">
                  <c:v>2014-1</c:v>
                </c:pt>
              </c:strCache>
            </c:strRef>
          </c:cat>
          <c:val>
            <c:numRef>
              <c:f>Hoja1!$B$147:$B$153</c:f>
              <c:numCache>
                <c:formatCode>0.00%</c:formatCode>
                <c:ptCount val="7"/>
                <c:pt idx="0">
                  <c:v>0.60470000000000035</c:v>
                </c:pt>
                <c:pt idx="1">
                  <c:v>0.6538000000000006</c:v>
                </c:pt>
                <c:pt idx="2">
                  <c:v>0.53710000000000002</c:v>
                </c:pt>
                <c:pt idx="3">
                  <c:v>0.80280000000000029</c:v>
                </c:pt>
                <c:pt idx="4">
                  <c:v>0.85550000000000004</c:v>
                </c:pt>
                <c:pt idx="5">
                  <c:v>0.76600000000000035</c:v>
                </c:pt>
                <c:pt idx="6">
                  <c:v>0.95250000000000001</c:v>
                </c:pt>
              </c:numCache>
            </c:numRef>
          </c:val>
        </c:ser>
        <c:ser>
          <c:idx val="1"/>
          <c:order val="1"/>
          <c:tx>
            <c:strRef>
              <c:f>Hoja1!$C$146</c:f>
              <c:strCache>
                <c:ptCount val="1"/>
                <c:pt idx="0">
                  <c:v>DESAPROBADO</c:v>
                </c:pt>
              </c:strCache>
            </c:strRef>
          </c:tx>
          <c:spPr>
            <a:solidFill>
              <a:schemeClr val="bg2">
                <a:lumMod val="75000"/>
              </a:schemeClr>
            </a:solidFill>
          </c:spPr>
          <c:cat>
            <c:strRef>
              <c:f>Hoja1!$A$147:$A$153</c:f>
              <c:strCache>
                <c:ptCount val="7"/>
                <c:pt idx="0">
                  <c:v>2011-1</c:v>
                </c:pt>
                <c:pt idx="1">
                  <c:v>2011-2</c:v>
                </c:pt>
                <c:pt idx="2">
                  <c:v>2012-1</c:v>
                </c:pt>
                <c:pt idx="3">
                  <c:v>2012-2</c:v>
                </c:pt>
                <c:pt idx="4">
                  <c:v>2013-1</c:v>
                </c:pt>
                <c:pt idx="5">
                  <c:v>2013-2</c:v>
                </c:pt>
                <c:pt idx="6">
                  <c:v>2014-1</c:v>
                </c:pt>
              </c:strCache>
            </c:strRef>
          </c:cat>
          <c:val>
            <c:numRef>
              <c:f>Hoja1!$C$147:$C$153</c:f>
              <c:numCache>
                <c:formatCode>0.00%</c:formatCode>
                <c:ptCount val="7"/>
                <c:pt idx="0">
                  <c:v>0.15890000000000012</c:v>
                </c:pt>
                <c:pt idx="1">
                  <c:v>0.21050000000000008</c:v>
                </c:pt>
                <c:pt idx="2">
                  <c:v>0.30390000000000017</c:v>
                </c:pt>
                <c:pt idx="3">
                  <c:v>5.1000000000000004E-2</c:v>
                </c:pt>
                <c:pt idx="4">
                  <c:v>3.6799999999999999E-2</c:v>
                </c:pt>
                <c:pt idx="5">
                  <c:v>9.4000000000000028E-2</c:v>
                </c:pt>
                <c:pt idx="6">
                  <c:v>4.7500000000000014E-2</c:v>
                </c:pt>
              </c:numCache>
            </c:numRef>
          </c:val>
        </c:ser>
        <c:shape val="box"/>
        <c:axId val="62321024"/>
        <c:axId val="62322560"/>
        <c:axId val="0"/>
      </c:bar3DChart>
      <c:catAx>
        <c:axId val="62321024"/>
        <c:scaling>
          <c:orientation val="minMax"/>
        </c:scaling>
        <c:axPos val="b"/>
        <c:tickLblPos val="nextTo"/>
        <c:crossAx val="62322560"/>
        <c:crosses val="autoZero"/>
        <c:auto val="1"/>
        <c:lblAlgn val="ctr"/>
        <c:lblOffset val="100"/>
      </c:catAx>
      <c:valAx>
        <c:axId val="62322560"/>
        <c:scaling>
          <c:orientation val="minMax"/>
        </c:scaling>
        <c:axPos val="l"/>
        <c:majorGridlines/>
        <c:numFmt formatCode="0.00%" sourceLinked="1"/>
        <c:tickLblPos val="nextTo"/>
        <c:crossAx val="62321024"/>
        <c:crosses val="autoZero"/>
        <c:crossBetween val="between"/>
      </c:valAx>
    </c:plotArea>
    <c:legend>
      <c:legendPos val="r"/>
      <c:layout/>
    </c:legend>
    <c:plotVisOnly val="1"/>
    <c:dispBlanksAs val="gap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754658-065D-4BD3-B950-66DC5B60363C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48D004-9AAD-4BE2-B63A-616B2A1BF058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8534140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87795494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22</a:t>
            </a:fld>
            <a:endParaRPr lang="es-P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Es un espacio virtual ubicado en la página Web de la biblioteca en donde el usuario encuentra todo el material de audio y vídeo preparado para los talleres y la autoformación.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23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40661005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200" dirty="0" smtClean="0"/>
              <a:t>Cada alumno verificará su aprendizaje en simulacros de evaluación, disponibles en dos plataformas gratuitas, los cuales constan de siete (7) preguntas con la respectiva comprobación, confirmación y revisión de sus aciertos en sus respuestas. </a:t>
            </a:r>
            <a:endParaRPr lang="es-ES" sz="1200" dirty="0" smtClean="0"/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24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579157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Es la comunidad más grande del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 mundo que permite compartir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conocimientos línea.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Los usuarios pueden cargar y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compartir fácilmente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presentaciones, infografías,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documentos, videos, archivos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PDF y </a:t>
            </a:r>
            <a:r>
              <a:rPr lang="es-PE" sz="1200" dirty="0" err="1" smtClean="0">
                <a:solidFill>
                  <a:schemeClr val="accent6">
                    <a:lumMod val="50000"/>
                  </a:schemeClr>
                </a:solidFill>
              </a:rPr>
              <a:t>webinars</a:t>
            </a:r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Redactamos presentaciones en las cuales se ha sistematizado los contenidos que se imparten en el taller presencial y en base a estos se estructuró el taller virtual.</a:t>
            </a:r>
          </a:p>
          <a:p>
            <a:endParaRPr lang="es-PE" sz="1200" dirty="0" smtClean="0">
              <a:solidFill>
                <a:schemeClr val="accent6">
                  <a:lumMod val="50000"/>
                </a:schemeClr>
              </a:solidFill>
            </a:endParaRP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27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0553151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Por la necesidad de acompañar y establecer un canal de comunicación con los ingresantes decidimos abrir un correo-chat de Gmail, para dedicarlo a recibir las consultas de los alumnos durante el proceso de capacitación y los primeros. </a:t>
            </a:r>
          </a:p>
          <a:p>
            <a:r>
              <a:rPr lang="es-PE" sz="1200" dirty="0" smtClean="0">
                <a:solidFill>
                  <a:schemeClr val="accent6">
                    <a:lumMod val="50000"/>
                  </a:schemeClr>
                </a:solidFill>
              </a:rPr>
              <a:t>Este servicio fue creado el 7 de julio del 2010, para el proceso de  ingresantes 2010-2.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30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6334528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200" dirty="0" smtClean="0">
                <a:latin typeface="Arial" charset="0"/>
                <a:cs typeface="Arial" charset="0"/>
              </a:rPr>
              <a:t>Para complementar y ofrecer asesoría a los ingresantes de Estudios Generales Ciencias durante su proceso de capacitación en el desarrollo de sus competencias informacionales, al ser admitido como alumno  de esta unidad, se pone a disposición de nuestros participantes el taller alojado en la plataforma UDEMY. </a:t>
            </a:r>
            <a:endParaRPr lang="es-ES" sz="1200" dirty="0" smtClean="0"/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10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075024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200" dirty="0" smtClean="0"/>
              <a:t>Al inscribirse, el taller pedirá la contraseña “cachimbos20132”, dar clic en “comienza a aprender” registrarse con su nombre completo, correo electrónico y contraseña personalizada y dar clic en “iniciar sesión”.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11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25350991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>
                <a:solidFill>
                  <a:srgbClr val="FF0000"/>
                </a:solidFill>
              </a:rPr>
              <a:t>Al final de cada clase, el participante encuentra ejercicios y evaluaciones </a:t>
            </a:r>
            <a:endParaRPr lang="es-ES" dirty="0" smtClean="0">
              <a:solidFill>
                <a:srgbClr val="FF0000"/>
              </a:solidFill>
            </a:endParaRP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12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869478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200" dirty="0" smtClean="0"/>
              <a:t>Al ingresar a cada clase se desplegará el </a:t>
            </a:r>
            <a:r>
              <a:rPr lang="es-PE" sz="1200" dirty="0" err="1" smtClean="0"/>
              <a:t>slidehare</a:t>
            </a:r>
            <a:r>
              <a:rPr lang="es-PE" sz="1200" dirty="0" smtClean="0"/>
              <a:t> en que se han diseñado cada una.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sz="1200" dirty="0" smtClean="0"/>
              <a:t>En forma amigable ubica al participante en que parte del  desarrollo del taller se encuentra, informado cual es la siguiente o la anterior clase con enlaces que indican “vuelve al panel de control del curso”, “clase previa” o “siguiente clase”, así como el número de la sección y el número y nombre de la clase, permitiendo una gran movilidad dentro del mismo.</a:t>
            </a:r>
          </a:p>
          <a:p>
            <a:pPr eaLnBrk="1" hangingPunct="1"/>
            <a:r>
              <a:rPr lang="es-PE" sz="1200" dirty="0" smtClean="0"/>
              <a:t>Permite compartir archivos en las redes sociales, descargarlos, proponer discusiones a través del chat y tomar y almacenar notas.</a:t>
            </a:r>
          </a:p>
          <a:p>
            <a:pPr eaLnBrk="1" hangingPunct="1">
              <a:buFont typeface="Wingdings 3" pitchFamily="18" charset="2"/>
              <a:buNone/>
            </a:pPr>
            <a:r>
              <a:rPr lang="es-PE" sz="1200" dirty="0" smtClean="0"/>
              <a:t>	En la clase 28 encontrarán una encuesta para evaluar el taller. </a:t>
            </a:r>
            <a:endParaRPr lang="es-ES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200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sz="1200" dirty="0" smtClean="0"/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13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42392294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Para actualizar los contenidos mudamos el taller virtual a la plataforma </a:t>
            </a:r>
            <a:r>
              <a:rPr lang="es-PE" dirty="0" err="1" smtClean="0"/>
              <a:t>Moodle</a:t>
            </a:r>
            <a:r>
              <a:rPr lang="es-PE" dirty="0" smtClean="0"/>
              <a:t> en la siguiente dirección electrónica http://aprendeenli1.milaulas.com/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14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4178914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Los contenidos se presentan en diapositivas (</a:t>
            </a:r>
            <a:r>
              <a:rPr lang="es-PE" dirty="0" err="1" smtClean="0"/>
              <a:t>slideshare</a:t>
            </a:r>
            <a:r>
              <a:rPr lang="es-PE" dirty="0" smtClean="0"/>
              <a:t>) y se enriqueció con recursos (vídeos, </a:t>
            </a:r>
            <a:r>
              <a:rPr lang="es-PE" dirty="0" err="1" smtClean="0"/>
              <a:t>pdf</a:t>
            </a:r>
            <a:r>
              <a:rPr lang="es-PE" dirty="0" smtClean="0"/>
              <a:t>, páginas web, </a:t>
            </a:r>
            <a:r>
              <a:rPr lang="es-PE" dirty="0" err="1" smtClean="0"/>
              <a:t>etc</a:t>
            </a:r>
            <a:r>
              <a:rPr lang="es-PE" dirty="0" smtClean="0"/>
              <a:t>) y actividades (cuestionarios con ejercicios ), al final de cada clase. Al término del taller virtual, encuentra una encuesta de opinión.  Los alumnos rinden la evaluación final por intranet.</a:t>
            </a:r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15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6749101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PE" dirty="0" smtClean="0"/>
              <a:t>Al final del taller virtual utilizando la plataforma </a:t>
            </a:r>
            <a:r>
              <a:rPr lang="es-PE" dirty="0" err="1" smtClean="0"/>
              <a:t>SurveyMonkey</a:t>
            </a:r>
            <a:r>
              <a:rPr lang="es-PE" dirty="0" smtClean="0"/>
              <a:t> se aplicó una encuesta de 7 preguntas a todos los participantes. El total de alumnos que accedieron a este taller fueron 318 y respondieron la encuesta 59 estudiantes.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 smtClean="0"/>
          </a:p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16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7219063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lvl="0"/>
            <a:r>
              <a:rPr lang="es-PE" dirty="0" smtClean="0"/>
              <a:t>Los alumnos dejaron  comentarios para mejorar y enriquecer el proceso</a:t>
            </a:r>
            <a:r>
              <a:rPr lang="es-PE" dirty="0" smtClean="0">
                <a:solidFill>
                  <a:srgbClr val="FF0000"/>
                </a:solidFill>
              </a:rPr>
              <a:t>.</a:t>
            </a:r>
          </a:p>
          <a:p>
            <a:r>
              <a:rPr lang="es-PE" dirty="0" smtClean="0"/>
              <a:t>El 68,86% manifestó que los </a:t>
            </a:r>
            <a:r>
              <a:rPr lang="es-ES" dirty="0" smtClean="0"/>
              <a:t>los recursos académicos (vídeos, páginas web, archivos, etc.) que se adjuntaron en cada clase  fueron muy buenos.</a:t>
            </a:r>
          </a:p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48D004-9AAD-4BE2-B63A-616B2A1BF058}" type="slidenum">
              <a:rPr lang="es-PE" smtClean="0"/>
              <a:pPr/>
              <a:t>20</a:t>
            </a:fld>
            <a:endParaRPr lang="es-P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9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11" name="10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1 Título"/>
          <p:cNvSpPr>
            <a:spLocks noGrp="1"/>
          </p:cNvSpPr>
          <p:nvPr>
            <p:ph type="title" hasCustomPrompt="1"/>
          </p:nvPr>
        </p:nvSpPr>
        <p:spPr>
          <a:xfrm>
            <a:off x="1795514" y="3933056"/>
            <a:ext cx="5486400" cy="566738"/>
          </a:xfrm>
        </p:spPr>
        <p:txBody>
          <a:bodyPr anchor="b"/>
          <a:lstStyle>
            <a:lvl1pPr algn="ctr">
              <a:defRPr sz="2000" b="0" baseline="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agregar el nombre del ponente</a:t>
            </a:r>
            <a:endParaRPr lang="es-PE" dirty="0"/>
          </a:p>
        </p:txBody>
      </p:sp>
      <p:sp>
        <p:nvSpPr>
          <p:cNvPr id="23" name="2 Subtítulo"/>
          <p:cNvSpPr>
            <a:spLocks noGrp="1"/>
          </p:cNvSpPr>
          <p:nvPr>
            <p:ph type="subTitle" idx="1" hasCustomPrompt="1"/>
          </p:nvPr>
        </p:nvSpPr>
        <p:spPr>
          <a:xfrm>
            <a:off x="1763688" y="4581128"/>
            <a:ext cx="5544616" cy="72008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CC99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dirty="0" smtClean="0"/>
              <a:t>Haga clic para agregar el nombre de la                         institución a la que representa</a:t>
            </a:r>
            <a:endParaRPr lang="es-PE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10" hasCustomPrompt="1"/>
          </p:nvPr>
        </p:nvSpPr>
        <p:spPr>
          <a:xfrm>
            <a:off x="1547664" y="2420938"/>
            <a:ext cx="6048672" cy="1440110"/>
          </a:xfrm>
        </p:spPr>
        <p:txBody>
          <a:bodyPr>
            <a:normAutofit/>
          </a:bodyPr>
          <a:lstStyle>
            <a:lvl1pPr marL="0" indent="0" algn="ctr">
              <a:buNone/>
              <a:defRPr sz="40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pPr lvl="0"/>
            <a:r>
              <a:rPr lang="es-ES" dirty="0" smtClean="0"/>
              <a:t>HAGA CLIC PARA AGREGAR EL TÍTULO DE LA PONENCIA</a:t>
            </a:r>
          </a:p>
        </p:txBody>
      </p:sp>
      <p:sp>
        <p:nvSpPr>
          <p:cNvPr id="9" name="2 Marcador de texto"/>
          <p:cNvSpPr txBox="1">
            <a:spLocks/>
          </p:cNvSpPr>
          <p:nvPr userDrawn="1"/>
        </p:nvSpPr>
        <p:spPr>
          <a:xfrm>
            <a:off x="1115616" y="164975"/>
            <a:ext cx="4360854" cy="57606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s-PE" sz="1300" b="1" dirty="0" smtClean="0">
                <a:solidFill>
                  <a:srgbClr val="CC6600"/>
                </a:solidFill>
              </a:rPr>
              <a:t>Encuentro Nacional</a:t>
            </a:r>
            <a:r>
              <a:rPr lang="es-PE" sz="1300" b="1" baseline="0" dirty="0" smtClean="0">
                <a:solidFill>
                  <a:srgbClr val="CC6600"/>
                </a:solidFill>
              </a:rPr>
              <a:t> de Bibliotecas Universitarias</a:t>
            </a:r>
          </a:p>
          <a:p>
            <a:pPr marL="0" indent="0">
              <a:buNone/>
            </a:pPr>
            <a:r>
              <a:rPr lang="es-PE" sz="1300" b="1" baseline="0" dirty="0" smtClean="0">
                <a:solidFill>
                  <a:schemeClr val="accent6">
                    <a:lumMod val="50000"/>
                  </a:schemeClr>
                </a:solidFill>
              </a:rPr>
              <a:t>Alfabetización Informacional : reflexiones y experiencias</a:t>
            </a:r>
            <a:endParaRPr lang="es-PE" sz="1300" b="1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es-PE" sz="1300" b="1" dirty="0" smtClean="0">
                <a:solidFill>
                  <a:schemeClr val="accent6">
                    <a:lumMod val="50000"/>
                  </a:schemeClr>
                </a:solidFill>
              </a:rPr>
              <a:t>20 y 21 de marzo del 2014</a:t>
            </a:r>
            <a:endParaRPr lang="es-PE" sz="13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2 Imagen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584" y="5546975"/>
            <a:ext cx="9049776" cy="127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802876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84496-38CF-46F3-8DFD-3F1AA8E7746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57E890-FEB6-4FFE-8166-659AA8EFFABB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2767413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84496-38CF-46F3-8DFD-3F1AA8E7746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57E890-FEB6-4FFE-8166-659AA8EFFABB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23922652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25795250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283970387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dirty="0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4519757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7804344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25631898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79627229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4024423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8099789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>
          <a:xfrm>
            <a:off x="1187624" y="260649"/>
            <a:ext cx="7488832" cy="648071"/>
          </a:xfrm>
        </p:spPr>
        <p:txBody>
          <a:bodyPr>
            <a:noAutofit/>
          </a:bodyPr>
          <a:lstStyle>
            <a:lvl1pPr>
              <a:defRPr sz="4000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agregar el título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>
          <a:xfrm>
            <a:off x="457200" y="1124744"/>
            <a:ext cx="8229600" cy="5001419"/>
          </a:xfrm>
        </p:spPr>
        <p:txBody>
          <a:bodyPr/>
          <a:lstStyle>
            <a:lvl1pPr>
              <a:defRPr>
                <a:solidFill>
                  <a:schemeClr val="accent6">
                    <a:lumMod val="50000"/>
                  </a:schemeClr>
                </a:solidFill>
              </a:defRPr>
            </a:lvl1pPr>
            <a:lvl3pPr>
              <a:defRPr>
                <a:solidFill>
                  <a:srgbClr val="CC9900"/>
                </a:solidFill>
              </a:defRPr>
            </a:lvl3pPr>
            <a:lvl4pPr>
              <a:defRPr>
                <a:solidFill>
                  <a:srgbClr val="CC9900"/>
                </a:solidFill>
              </a:defRPr>
            </a:lvl4pPr>
            <a:lvl5pPr>
              <a:defRPr>
                <a:solidFill>
                  <a:srgbClr val="CC9900"/>
                </a:solidFill>
              </a:defRPr>
            </a:lvl5pPr>
          </a:lstStyle>
          <a:p>
            <a:pPr lvl="0"/>
            <a:r>
              <a:rPr lang="es-ES" dirty="0" smtClean="0"/>
              <a:t>Haga clic para agregar el texto</a:t>
            </a:r>
          </a:p>
          <a:p>
            <a:pPr lvl="0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pic>
        <p:nvPicPr>
          <p:cNvPr id="8" name="7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9" name="8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 userDrawn="1"/>
        </p:nvCxnSpPr>
        <p:spPr>
          <a:xfrm>
            <a:off x="1187624" y="908720"/>
            <a:ext cx="7776864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44296120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6436619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40077018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9183150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sz="half" idx="1" hasCustomPrompt="1"/>
          </p:nvPr>
        </p:nvSpPr>
        <p:spPr>
          <a:xfrm>
            <a:off x="457200" y="1124744"/>
            <a:ext cx="4038600" cy="5112568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texto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 hasCustomPrompt="1"/>
          </p:nvPr>
        </p:nvSpPr>
        <p:spPr>
          <a:xfrm>
            <a:off x="4648200" y="1124744"/>
            <a:ext cx="4038600" cy="5112568"/>
          </a:xfrm>
        </p:spPr>
        <p:txBody>
          <a:bodyPr/>
          <a:lstStyle>
            <a:lvl1pPr>
              <a:defRPr sz="2800">
                <a:solidFill>
                  <a:schemeClr val="accent6">
                    <a:lumMod val="50000"/>
                  </a:schemeClr>
                </a:solidFill>
              </a:defRPr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dirty="0" smtClean="0"/>
              <a:t>Haga clic para modificar el texto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pic>
        <p:nvPicPr>
          <p:cNvPr id="10" name="9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11" name="10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11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12 Conector recto"/>
          <p:cNvCxnSpPr/>
          <p:nvPr userDrawn="1"/>
        </p:nvCxnSpPr>
        <p:spPr>
          <a:xfrm>
            <a:off x="1187624" y="908720"/>
            <a:ext cx="7776864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1 Título"/>
          <p:cNvSpPr>
            <a:spLocks noGrp="1"/>
          </p:cNvSpPr>
          <p:nvPr>
            <p:ph type="title" hasCustomPrompt="1"/>
          </p:nvPr>
        </p:nvSpPr>
        <p:spPr>
          <a:xfrm>
            <a:off x="1187624" y="188640"/>
            <a:ext cx="7437512" cy="720080"/>
          </a:xfrm>
        </p:spPr>
        <p:txBody>
          <a:bodyPr>
            <a:noAutofit/>
          </a:bodyPr>
          <a:lstStyle>
            <a:lvl1pPr>
              <a:defRPr sz="4000" b="1">
                <a:solidFill>
                  <a:schemeClr val="accent6">
                    <a:lumMod val="50000"/>
                  </a:schemeClr>
                </a:solidFill>
              </a:defRPr>
            </a:lvl1pPr>
          </a:lstStyle>
          <a:p>
            <a:r>
              <a:rPr lang="es-ES" dirty="0" smtClean="0"/>
              <a:t>Haga clic para agregar el título</a:t>
            </a:r>
            <a:endParaRPr lang="es-PE" dirty="0"/>
          </a:p>
        </p:txBody>
      </p:sp>
    </p:spTree>
    <p:extLst>
      <p:ext uri="{BB962C8B-B14F-4D97-AF65-F5344CB8AC3E}">
        <p14:creationId xmlns:p14="http://schemas.microsoft.com/office/powerpoint/2010/main" xmlns="" val="90166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dirty="0" smtClean="0"/>
              <a:t>Haga clic para modificar el título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96753"/>
            <a:ext cx="4040188" cy="7920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060848"/>
            <a:ext cx="4040188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196753"/>
            <a:ext cx="4041775" cy="792088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060848"/>
            <a:ext cx="4041775" cy="406531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84496-38CF-46F3-8DFD-3F1AA8E7746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57E890-FEB6-4FFE-8166-659AA8EFFABB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004068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6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8" name="7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 userDrawn="1"/>
        </p:nvCxnSpPr>
        <p:spPr>
          <a:xfrm>
            <a:off x="1187624" y="908720"/>
            <a:ext cx="7776864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1 Título"/>
          <p:cNvSpPr txBox="1">
            <a:spLocks/>
          </p:cNvSpPr>
          <p:nvPr userDrawn="1"/>
        </p:nvSpPr>
        <p:spPr>
          <a:xfrm>
            <a:off x="1187624" y="116632"/>
            <a:ext cx="749917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b="1" dirty="0" smtClean="0">
                <a:solidFill>
                  <a:schemeClr val="accent6">
                    <a:lumMod val="50000"/>
                  </a:schemeClr>
                </a:solidFill>
              </a:rPr>
              <a:t>Haga clic para agregar el título</a:t>
            </a:r>
            <a:endParaRPr lang="es-PE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123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7" name="6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 userDrawn="1"/>
        </p:nvCxnSpPr>
        <p:spPr>
          <a:xfrm>
            <a:off x="1187624" y="908720"/>
            <a:ext cx="7776864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6116023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5 Imagen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7" name="6 Conector recto"/>
          <p:cNvCxnSpPr/>
          <p:nvPr userDrawn="1"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7 Conector recto"/>
          <p:cNvCxnSpPr/>
          <p:nvPr userDrawn="1"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 userDrawn="1"/>
        </p:nvCxnSpPr>
        <p:spPr>
          <a:xfrm>
            <a:off x="1187624" y="908720"/>
            <a:ext cx="7776864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2 Marcador de texto"/>
          <p:cNvSpPr>
            <a:spLocks noGrp="1"/>
          </p:cNvSpPr>
          <p:nvPr>
            <p:ph type="body" idx="1" hasCustomPrompt="1"/>
          </p:nvPr>
        </p:nvSpPr>
        <p:spPr>
          <a:xfrm>
            <a:off x="722313" y="2636913"/>
            <a:ext cx="7772400" cy="1368152"/>
          </a:xfrm>
        </p:spPr>
        <p:txBody>
          <a:bodyPr anchor="b">
            <a:normAutofit/>
          </a:bodyPr>
          <a:lstStyle>
            <a:lvl1pPr marL="0" indent="0" algn="ctr">
              <a:buNone/>
              <a:defRPr sz="4000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 smtClean="0"/>
              <a:t>Haga clic para modificar el texto</a:t>
            </a:r>
          </a:p>
        </p:txBody>
      </p:sp>
    </p:spTree>
    <p:extLst>
      <p:ext uri="{BB962C8B-B14F-4D97-AF65-F5344CB8AC3E}">
        <p14:creationId xmlns:p14="http://schemas.microsoft.com/office/powerpoint/2010/main" xmlns="" val="4182150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84496-38CF-46F3-8DFD-3F1AA8E7746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57E890-FEB6-4FFE-8166-659AA8EFFABB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39663275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5E84496-38CF-46F3-8DFD-3F1AA8E7746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C57E890-FEB6-4FFE-8166-659AA8EFFABB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4982248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560840" cy="7200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 smtClean="0"/>
              <a:t>Haga clic para modificar el título </a:t>
            </a:r>
            <a:endParaRPr lang="es-PE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124744"/>
            <a:ext cx="8229600" cy="500141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PE" dirty="0"/>
          </a:p>
        </p:txBody>
      </p:sp>
      <p:pic>
        <p:nvPicPr>
          <p:cNvPr id="7" name="6 Imagen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4796" y="39600"/>
            <a:ext cx="940820" cy="1261719"/>
          </a:xfrm>
          <a:prstGeom prst="rect">
            <a:avLst/>
          </a:prstGeom>
        </p:spPr>
      </p:pic>
      <p:cxnSp>
        <p:nvCxnSpPr>
          <p:cNvPr id="8" name="7 Conector recto"/>
          <p:cNvCxnSpPr/>
          <p:nvPr/>
        </p:nvCxnSpPr>
        <p:spPr>
          <a:xfrm>
            <a:off x="107504" y="1124744"/>
            <a:ext cx="1080120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8 Conector recto"/>
          <p:cNvCxnSpPr/>
          <p:nvPr/>
        </p:nvCxnSpPr>
        <p:spPr>
          <a:xfrm>
            <a:off x="1187624" y="908720"/>
            <a:ext cx="0" cy="216024"/>
          </a:xfrm>
          <a:prstGeom prst="line">
            <a:avLst/>
          </a:prstGeom>
          <a:ln>
            <a:solidFill>
              <a:schemeClr val="accent6">
                <a:lumMod val="50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9 Conector recto"/>
          <p:cNvCxnSpPr/>
          <p:nvPr/>
        </p:nvCxnSpPr>
        <p:spPr>
          <a:xfrm>
            <a:off x="1187624" y="908720"/>
            <a:ext cx="7848872" cy="0"/>
          </a:xfrm>
          <a:prstGeom prst="line">
            <a:avLst/>
          </a:prstGeom>
          <a:ln>
            <a:solidFill>
              <a:schemeClr val="accent6">
                <a:lumMod val="50000"/>
                <a:alpha val="39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4 Imagen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5935568"/>
            <a:ext cx="8969204" cy="880864"/>
          </a:xfrm>
          <a:prstGeom prst="rect">
            <a:avLst/>
          </a:prstGeom>
        </p:spPr>
      </p:pic>
      <p:sp>
        <p:nvSpPr>
          <p:cNvPr id="6" name="5 Rectángulo"/>
          <p:cNvSpPr/>
          <p:nvPr/>
        </p:nvSpPr>
        <p:spPr>
          <a:xfrm>
            <a:off x="4283968" y="6216268"/>
            <a:ext cx="4572000" cy="600164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indent="0" algn="r">
              <a:buNone/>
            </a:pPr>
            <a:r>
              <a:rPr lang="es-PE" sz="1100" dirty="0" smtClean="0">
                <a:solidFill>
                  <a:srgbClr val="FFC000"/>
                </a:solidFill>
              </a:rPr>
              <a:t>Encuentro Nacional</a:t>
            </a:r>
            <a:r>
              <a:rPr lang="es-PE" sz="1100" baseline="0" dirty="0" smtClean="0">
                <a:solidFill>
                  <a:srgbClr val="FFC000"/>
                </a:solidFill>
              </a:rPr>
              <a:t> de Bibliotecas Universitarias</a:t>
            </a:r>
          </a:p>
          <a:p>
            <a:pPr marL="0" indent="0" algn="r">
              <a:buNone/>
            </a:pPr>
            <a:r>
              <a:rPr lang="es-PE" sz="1100" baseline="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Alfabetización Informacional : reflexiones y experiencias</a:t>
            </a:r>
            <a:endParaRPr lang="es-PE" sz="1100" dirty="0" smtClean="0">
              <a:solidFill>
                <a:schemeClr val="accent6">
                  <a:lumMod val="40000"/>
                  <a:lumOff val="60000"/>
                </a:schemeClr>
              </a:solidFill>
            </a:endParaRPr>
          </a:p>
          <a:p>
            <a:pPr marL="0" indent="0" algn="r">
              <a:buNone/>
            </a:pPr>
            <a:r>
              <a:rPr lang="es-PE" sz="11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20 y 21 de marzo del 2014</a:t>
            </a:r>
            <a:endParaRPr lang="es-PE" sz="11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48585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3" r:id="rId4"/>
    <p:sldLayoutId id="2147483654" r:id="rId5"/>
    <p:sldLayoutId id="2147483655" r:id="rId6"/>
    <p:sldLayoutId id="2147483660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000" b="1" kern="1200">
          <a:solidFill>
            <a:schemeClr val="accent6">
              <a:lumMod val="50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rgbClr val="CC99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rgbClr val="CC99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rgbClr val="CC99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rgbClr val="CC99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rgbClr val="CC99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7A48E-5A59-4DCC-BFF8-0357507FA181}" type="datetimeFigureOut">
              <a:rPr lang="es-PE" smtClean="0"/>
              <a:pPr/>
              <a:t>19/03/2014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7B9668-4B86-425C-804F-F785DCDAD325}" type="slidenum">
              <a:rPr lang="es-PE" smtClean="0"/>
              <a:pPr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xmlns="" val="16799756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udemy.com/taller-de-desarrollo-de-habilidades-informativas-2013-2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hyperlink" Target="http://pinterest.com/bibliopucp/biblioteca-de-estudios-generales-ciencias-pucp/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hyperlink" Target="http://www.pinterest.com/bibliopucp/alerta-bibliogr%C3%A1fica-de-estudios-generales-ciencia/" TargetMode="External"/><Relationship Id="rId4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hyperlink" Target="http://www.flickr.com/photos/bibliopucp/9359189405/in/set-72157634789183403/lightbox/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mailto:cachimbosdeeeggcc@gmail.com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mailto:pascencion@pucp.edu.p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PE" dirty="0" smtClean="0"/>
              <a:t/>
            </a:r>
            <a:br>
              <a:rPr lang="es-PE" dirty="0" smtClean="0"/>
            </a:br>
            <a:r>
              <a:rPr lang="es-PE" dirty="0"/>
              <a:t/>
            </a:r>
            <a:br>
              <a:rPr lang="es-PE" dirty="0"/>
            </a:br>
            <a:r>
              <a:rPr lang="es-ES" dirty="0"/>
              <a:t/>
            </a:r>
            <a:br>
              <a:rPr lang="es-ES" dirty="0"/>
            </a:br>
            <a:r>
              <a:rPr lang="es-PE" dirty="0"/>
              <a:t>Lic. Ada Rengifo García</a:t>
            </a:r>
            <a:br>
              <a:rPr lang="es-PE" dirty="0"/>
            </a:br>
            <a:r>
              <a:rPr lang="es-ES" dirty="0"/>
              <a:t>Mg. Paola </a:t>
            </a:r>
            <a:r>
              <a:rPr lang="es-ES" dirty="0" err="1"/>
              <a:t>Ascención</a:t>
            </a:r>
            <a:r>
              <a:rPr lang="es-ES" dirty="0"/>
              <a:t> Morales</a:t>
            </a:r>
            <a:endParaRPr lang="es-PE" dirty="0"/>
          </a:p>
        </p:txBody>
      </p:sp>
      <p:sp>
        <p:nvSpPr>
          <p:cNvPr id="5" name="1 Título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lnSpc>
                <a:spcPct val="80000"/>
              </a:lnSpc>
              <a:defRPr/>
            </a:pPr>
            <a:r>
              <a:rPr lang="es-PE" sz="3200" dirty="0"/>
              <a:t> Taller </a:t>
            </a:r>
            <a:r>
              <a:rPr lang="es-PE" sz="3200" dirty="0" err="1"/>
              <a:t>Semi</a:t>
            </a:r>
            <a:r>
              <a:rPr lang="es-PE" sz="3200" dirty="0"/>
              <a:t>-Presencial para Estudios Generales Ciencias </a:t>
            </a:r>
          </a:p>
          <a:p>
            <a:pPr>
              <a:lnSpc>
                <a:spcPct val="80000"/>
              </a:lnSpc>
              <a:defRPr/>
            </a:pPr>
            <a:r>
              <a:rPr lang="es-PE" sz="3200" dirty="0"/>
              <a:t>2011-2014</a:t>
            </a:r>
            <a:endParaRPr lang="es-ES" sz="3200" dirty="0"/>
          </a:p>
        </p:txBody>
      </p:sp>
      <p:sp>
        <p:nvSpPr>
          <p:cNvPr id="6" name="2 Subtítulo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defRPr/>
            </a:pPr>
            <a:endParaRPr lang="es-ES" sz="1500" dirty="0" smtClean="0"/>
          </a:p>
          <a:p>
            <a:pPr eaLnBrk="1" hangingPunct="1">
              <a:lnSpc>
                <a:spcPct val="80000"/>
              </a:lnSpc>
              <a:defRPr/>
            </a:pPr>
            <a:r>
              <a:rPr lang="es-ES" sz="1500" dirty="0" smtClean="0"/>
              <a:t>PONTIFICIA UNIVERSIDAD CATÓLICA DEL PERU</a:t>
            </a:r>
          </a:p>
        </p:txBody>
      </p:sp>
    </p:spTree>
    <p:extLst>
      <p:ext uri="{BB962C8B-B14F-4D97-AF65-F5344CB8AC3E}">
        <p14:creationId xmlns:p14="http://schemas.microsoft.com/office/powerpoint/2010/main" xmlns="" val="111938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dirty="0" smtClean="0"/>
              <a:t>Taller Virtual</a:t>
            </a:r>
            <a:endParaRPr lang="es-ES" dirty="0" smtClean="0"/>
          </a:p>
        </p:txBody>
      </p:sp>
      <p:sp>
        <p:nvSpPr>
          <p:cNvPr id="17410" name="4 Marcador de contenido"/>
          <p:cNvSpPr>
            <a:spLocks noGrp="1"/>
          </p:cNvSpPr>
          <p:nvPr>
            <p:ph sz="quarter" idx="1"/>
          </p:nvPr>
        </p:nvSpPr>
        <p:spPr>
          <a:xfrm>
            <a:off x="457201" y="1219200"/>
            <a:ext cx="3322712" cy="4874096"/>
          </a:xfrm>
        </p:spPr>
        <p:txBody>
          <a:bodyPr>
            <a:normAutofit/>
          </a:bodyPr>
          <a:lstStyle/>
          <a:p>
            <a:pPr eaLnBrk="1" hangingPunct="1"/>
            <a:endParaRPr lang="es-PE" sz="1600" dirty="0" smtClean="0">
              <a:latin typeface="Arial" charset="0"/>
              <a:cs typeface="Arial" charset="0"/>
            </a:endParaRPr>
          </a:p>
          <a:p>
            <a:pPr eaLnBrk="1" hangingPunct="1"/>
            <a:endParaRPr lang="es-PE" sz="16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s-PE" sz="2000" dirty="0" smtClean="0">
                <a:latin typeface="Arial" charset="0"/>
                <a:cs typeface="Arial" charset="0"/>
              </a:rPr>
              <a:t>2013-1 </a:t>
            </a:r>
            <a:r>
              <a:rPr lang="es-PE" sz="2000" dirty="0" err="1" smtClean="0">
                <a:latin typeface="Arial" charset="0"/>
                <a:cs typeface="Arial" charset="0"/>
              </a:rPr>
              <a:t>Slideshare</a:t>
            </a:r>
            <a:r>
              <a:rPr lang="es-PE" sz="2000" dirty="0" smtClean="0">
                <a:latin typeface="Arial" charset="0"/>
                <a:cs typeface="Arial" charset="0"/>
              </a:rPr>
              <a:t> en la Web de la OOIA</a:t>
            </a:r>
          </a:p>
          <a:p>
            <a:pPr eaLnBrk="1" hangingPunct="1"/>
            <a:endParaRPr lang="es-PE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es-PE" sz="20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s-PE" sz="2000" dirty="0" smtClean="0">
                <a:latin typeface="Arial" charset="0"/>
                <a:cs typeface="Arial" charset="0"/>
              </a:rPr>
              <a:t>2013-2 Plataforma UDEMY</a:t>
            </a:r>
          </a:p>
          <a:p>
            <a:pPr eaLnBrk="1" hangingPunct="1"/>
            <a:endParaRPr lang="es-PE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es-PE" sz="2000" dirty="0" smtClean="0">
              <a:latin typeface="Arial" charset="0"/>
              <a:cs typeface="Arial" charset="0"/>
            </a:endParaRPr>
          </a:p>
          <a:p>
            <a:pPr eaLnBrk="1" hangingPunct="1"/>
            <a:r>
              <a:rPr lang="es-PE" sz="2000" dirty="0" smtClean="0">
                <a:latin typeface="Arial" charset="0"/>
                <a:cs typeface="Arial" charset="0"/>
              </a:rPr>
              <a:t>2014-2  Plataforma </a:t>
            </a:r>
            <a:r>
              <a:rPr lang="es-PE" sz="2000" dirty="0" err="1" smtClean="0">
                <a:latin typeface="Arial" charset="0"/>
                <a:cs typeface="Arial" charset="0"/>
              </a:rPr>
              <a:t>Moodle</a:t>
            </a:r>
            <a:endParaRPr lang="es-PE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es-PE" sz="1600" dirty="0" smtClean="0">
              <a:latin typeface="Arial" charset="0"/>
              <a:cs typeface="Arial" charset="0"/>
            </a:endParaRPr>
          </a:p>
        </p:txBody>
      </p:sp>
      <p:pic>
        <p:nvPicPr>
          <p:cNvPr id="174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5540" y="116632"/>
            <a:ext cx="18002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196752"/>
            <a:ext cx="4824412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4089349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Taller Virtual </a:t>
            </a:r>
            <a:endParaRPr lang="es-ES" smtClean="0"/>
          </a:p>
        </p:txBody>
      </p:sp>
      <p:sp>
        <p:nvSpPr>
          <p:cNvPr id="18434" name="2 Marcador de contenido"/>
          <p:cNvSpPr>
            <a:spLocks noGrp="1"/>
          </p:cNvSpPr>
          <p:nvPr>
            <p:ph sz="quarter" idx="1"/>
          </p:nvPr>
        </p:nvSpPr>
        <p:spPr>
          <a:xfrm>
            <a:off x="213440" y="4509121"/>
            <a:ext cx="4176712" cy="1656184"/>
          </a:xfrm>
        </p:spPr>
        <p:txBody>
          <a:bodyPr/>
          <a:lstStyle/>
          <a:p>
            <a:pPr eaLnBrk="1" hangingPunct="1"/>
            <a:endParaRPr lang="es-ES" sz="2000" dirty="0" smtClean="0"/>
          </a:p>
          <a:p>
            <a:pPr eaLnBrk="1" hangingPunct="1">
              <a:buFont typeface="Wingdings 3" pitchFamily="18" charset="2"/>
              <a:buNone/>
            </a:pPr>
            <a:r>
              <a:rPr lang="es-ES" sz="2000" dirty="0" smtClean="0"/>
              <a:t>	A l taller se ingresa con una contraseña y un </a:t>
            </a:r>
            <a:r>
              <a:rPr lang="es-ES" sz="2000" dirty="0" err="1" smtClean="0"/>
              <a:t>password</a:t>
            </a:r>
            <a:r>
              <a:rPr lang="es-ES" sz="2000" dirty="0" smtClean="0"/>
              <a:t> general.</a:t>
            </a:r>
            <a:endParaRPr lang="es-PE" sz="2000" dirty="0" smtClean="0"/>
          </a:p>
        </p:txBody>
      </p:sp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6375" y="116632"/>
            <a:ext cx="18002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00338" y="2276475"/>
            <a:ext cx="3744912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AutoShape 8"/>
          <p:cNvSpPr>
            <a:spLocks noChangeArrowheads="1"/>
          </p:cNvSpPr>
          <p:nvPr/>
        </p:nvSpPr>
        <p:spPr bwMode="auto">
          <a:xfrm>
            <a:off x="6877050" y="2708275"/>
            <a:ext cx="1944688" cy="863600"/>
          </a:xfrm>
          <a:prstGeom prst="wedgeRectCallout">
            <a:avLst>
              <a:gd name="adj1" fmla="val -142653"/>
              <a:gd name="adj2" fmla="val 30884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PE"/>
              <a:t>Coloque aquí la contraseña</a:t>
            </a:r>
            <a:endParaRPr lang="es-ES"/>
          </a:p>
          <a:p>
            <a:pPr algn="ctr"/>
            <a:r>
              <a:rPr lang="es-ES"/>
              <a:t>cachimbos20132</a:t>
            </a:r>
          </a:p>
        </p:txBody>
      </p:sp>
      <p:pic>
        <p:nvPicPr>
          <p:cNvPr id="1843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0187" y="4149080"/>
            <a:ext cx="4111625" cy="159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4 Marcador de contenido"/>
          <p:cNvSpPr>
            <a:spLocks/>
          </p:cNvSpPr>
          <p:nvPr/>
        </p:nvSpPr>
        <p:spPr bwMode="auto">
          <a:xfrm>
            <a:off x="179388" y="1125538"/>
            <a:ext cx="8713787" cy="134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73050" indent="-273050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Char char=""/>
            </a:pPr>
            <a:r>
              <a:rPr lang="es-PE" sz="2000" dirty="0">
                <a:solidFill>
                  <a:schemeClr val="accent6">
                    <a:lumMod val="50000"/>
                  </a:schemeClr>
                </a:solidFill>
              </a:rPr>
              <a:t>El estudiante </a:t>
            </a:r>
            <a:r>
              <a:rPr lang="es-PE" sz="2000" dirty="0" smtClean="0">
                <a:solidFill>
                  <a:schemeClr val="accent6">
                    <a:lumMod val="50000"/>
                  </a:schemeClr>
                </a:solidFill>
              </a:rPr>
              <a:t>primero recibe una charla y luego debe </a:t>
            </a:r>
            <a:r>
              <a:rPr lang="es-PE" sz="2000" dirty="0">
                <a:solidFill>
                  <a:schemeClr val="accent6">
                    <a:lumMod val="50000"/>
                  </a:schemeClr>
                </a:solidFill>
              </a:rPr>
              <a:t>participar en este taller virtual, ingresando a la siguiente dirección electrónica:</a:t>
            </a:r>
          </a:p>
          <a:p>
            <a:pPr marL="273050" indent="-273050" algn="ctr" eaLnBrk="0" hangingPunct="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None/>
            </a:pPr>
            <a:r>
              <a:rPr lang="es-PE" sz="1600" b="1" dirty="0">
                <a:latin typeface="Gill Sans MT" pitchFamily="34" charset="0"/>
                <a:hlinkClick r:id="rId6"/>
              </a:rPr>
              <a:t>https://www.udemy.com/taller-de-desarrollo-de-habilidades-informativas-2013-2</a:t>
            </a:r>
            <a:r>
              <a:rPr lang="es-PE" sz="1600" dirty="0">
                <a:latin typeface="Gill Sans MT" pitchFamily="34" charset="0"/>
                <a:hlinkClick r:id="rId6"/>
              </a:rPr>
              <a:t>/</a:t>
            </a:r>
            <a:endParaRPr lang="es-PE" sz="1600" dirty="0">
              <a:latin typeface="Gill Sans MT" pitchFamily="34" charset="0"/>
            </a:endParaRPr>
          </a:p>
          <a:p>
            <a:pPr marL="273050" indent="-273050">
              <a:spcBef>
                <a:spcPts val="600"/>
              </a:spcBef>
              <a:buClr>
                <a:schemeClr val="accent1"/>
              </a:buClr>
              <a:buSzPct val="76000"/>
              <a:buFont typeface="Wingdings 3" pitchFamily="18" charset="2"/>
              <a:buNone/>
            </a:pPr>
            <a:endParaRPr lang="es-ES" sz="1600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2083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Taller Virtual</a:t>
            </a:r>
            <a:endParaRPr lang="es-ES" smtClean="0"/>
          </a:p>
        </p:txBody>
      </p:sp>
      <p:sp>
        <p:nvSpPr>
          <p:cNvPr id="19458" name="Rectangle 3"/>
          <p:cNvSpPr>
            <a:spLocks noGrp="1"/>
          </p:cNvSpPr>
          <p:nvPr>
            <p:ph type="body" idx="1"/>
          </p:nvPr>
        </p:nvSpPr>
        <p:spPr>
          <a:xfrm>
            <a:off x="179388" y="1219200"/>
            <a:ext cx="8713787" cy="1417638"/>
          </a:xfrm>
        </p:spPr>
        <p:txBody>
          <a:bodyPr/>
          <a:lstStyle/>
          <a:p>
            <a:pPr eaLnBrk="1" hangingPunct="1"/>
            <a:r>
              <a:rPr lang="es-PE" sz="2000" dirty="0" smtClean="0">
                <a:latin typeface="Arial" charset="0"/>
                <a:cs typeface="Arial" charset="0"/>
              </a:rPr>
              <a:t>	En la primera pantalla el alumno encuentra el resumen de todas las clases que conforman el taller virtual y puede leer el material informativo consignado.</a:t>
            </a:r>
            <a:endParaRPr lang="es-ES" sz="2000" dirty="0" smtClean="0">
              <a:latin typeface="Arial" charset="0"/>
              <a:cs typeface="Arial" charset="0"/>
            </a:endParaRPr>
          </a:p>
          <a:p>
            <a:pPr eaLnBrk="1" hangingPunct="1"/>
            <a:endParaRPr lang="es-ES" dirty="0" smtClean="0"/>
          </a:p>
        </p:txBody>
      </p:sp>
      <p:pic>
        <p:nvPicPr>
          <p:cNvPr id="19459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387" y="116632"/>
            <a:ext cx="18002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050" y="2492375"/>
            <a:ext cx="49911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AutoShape 6"/>
          <p:cNvSpPr>
            <a:spLocks noChangeArrowheads="1"/>
          </p:cNvSpPr>
          <p:nvPr/>
        </p:nvSpPr>
        <p:spPr bwMode="auto">
          <a:xfrm>
            <a:off x="7164388" y="4997499"/>
            <a:ext cx="1871662" cy="952451"/>
          </a:xfrm>
          <a:prstGeom prst="wedgeRectCallout">
            <a:avLst>
              <a:gd name="adj1" fmla="val -141883"/>
              <a:gd name="adj2" fmla="val -240061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es-PE" dirty="0" smtClean="0">
                <a:solidFill>
                  <a:srgbClr val="FF0000"/>
                </a:solidFill>
              </a:rPr>
              <a:t>Espacios </a:t>
            </a:r>
            <a:r>
              <a:rPr lang="es-PE" dirty="0">
                <a:solidFill>
                  <a:srgbClr val="FF0000"/>
                </a:solidFill>
              </a:rPr>
              <a:t>de discusión </a:t>
            </a:r>
            <a:r>
              <a:rPr lang="es-PE" dirty="0" smtClean="0">
                <a:solidFill>
                  <a:srgbClr val="FF0000"/>
                </a:solidFill>
              </a:rPr>
              <a:t>interactiva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19462" name="AutoShape 9"/>
          <p:cNvSpPr>
            <a:spLocks noChangeArrowheads="1"/>
          </p:cNvSpPr>
          <p:nvPr/>
        </p:nvSpPr>
        <p:spPr bwMode="auto">
          <a:xfrm>
            <a:off x="179388" y="4797152"/>
            <a:ext cx="1728787" cy="1080120"/>
          </a:xfrm>
          <a:prstGeom prst="wedgeRectCallout">
            <a:avLst>
              <a:gd name="adj1" fmla="val 71109"/>
              <a:gd name="adj2" fmla="val 9972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es-PE" dirty="0">
              <a:solidFill>
                <a:srgbClr val="FF0000"/>
              </a:solidFill>
            </a:endParaRPr>
          </a:p>
          <a:p>
            <a:pPr algn="ctr"/>
            <a:r>
              <a:rPr lang="es-PE" dirty="0" smtClean="0">
                <a:solidFill>
                  <a:srgbClr val="FF0000"/>
                </a:solidFill>
              </a:rPr>
              <a:t>Ejercicios </a:t>
            </a:r>
            <a:r>
              <a:rPr lang="es-PE" dirty="0">
                <a:solidFill>
                  <a:srgbClr val="FF0000"/>
                </a:solidFill>
              </a:rPr>
              <a:t>y evaluaciones </a:t>
            </a:r>
            <a:endParaRPr lang="es-ES" dirty="0">
              <a:solidFill>
                <a:srgbClr val="FF0000"/>
              </a:solidFill>
            </a:endParaRPr>
          </a:p>
        </p:txBody>
      </p:sp>
      <p:sp>
        <p:nvSpPr>
          <p:cNvPr id="19463" name="Text Box 10"/>
          <p:cNvSpPr txBox="1">
            <a:spLocks noChangeArrowheads="1"/>
          </p:cNvSpPr>
          <p:nvPr/>
        </p:nvSpPr>
        <p:spPr bwMode="auto">
          <a:xfrm>
            <a:off x="303213" y="4437063"/>
            <a:ext cx="11731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8830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Taller Virtual</a:t>
            </a:r>
            <a:endParaRPr lang="es-ES" smtClean="0"/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4910138"/>
          </a:xfrm>
        </p:spPr>
        <p:txBody>
          <a:bodyPr>
            <a:normAutofit/>
          </a:bodyPr>
          <a:lstStyle/>
          <a:p>
            <a:pPr eaLnBrk="1" hangingPunct="1"/>
            <a:r>
              <a:rPr lang="es-PE" sz="2200" dirty="0" smtClean="0"/>
              <a:t>	Ingreso</a:t>
            </a:r>
          </a:p>
          <a:p>
            <a:pPr eaLnBrk="1" hangingPunct="1"/>
            <a:endParaRPr lang="es-PE" sz="2200" dirty="0"/>
          </a:p>
          <a:p>
            <a:pPr eaLnBrk="1" hangingPunct="1"/>
            <a:r>
              <a:rPr lang="es-PE" sz="2200" dirty="0" smtClean="0"/>
              <a:t>	Botones de navegación </a:t>
            </a:r>
          </a:p>
          <a:p>
            <a:pPr eaLnBrk="1" hangingPunct="1"/>
            <a:endParaRPr lang="es-PE" sz="2200" dirty="0" smtClean="0"/>
          </a:p>
          <a:p>
            <a:pPr eaLnBrk="1" hangingPunct="1"/>
            <a:endParaRPr lang="es-PE" sz="2200" dirty="0"/>
          </a:p>
          <a:p>
            <a:pPr eaLnBrk="1" hangingPunct="1"/>
            <a:r>
              <a:rPr lang="es-PE" sz="2200" dirty="0" smtClean="0"/>
              <a:t>Comparte con la redes </a:t>
            </a:r>
            <a:r>
              <a:rPr lang="es-PE" sz="2200" dirty="0" smtClean="0"/>
              <a:t>sociales</a:t>
            </a:r>
          </a:p>
          <a:p>
            <a:pPr eaLnBrk="1" hangingPunct="1"/>
            <a:endParaRPr lang="es-PE" sz="2200" dirty="0" smtClean="0"/>
          </a:p>
          <a:p>
            <a:pPr eaLnBrk="1" hangingPunct="1"/>
            <a:endParaRPr lang="es-PE" sz="2200" dirty="0" smtClean="0"/>
          </a:p>
          <a:p>
            <a:r>
              <a:rPr lang="es-PE" sz="2400" dirty="0" smtClean="0"/>
              <a:t>Opciones para descargas, </a:t>
            </a:r>
          </a:p>
          <a:p>
            <a:pPr>
              <a:buNone/>
            </a:pPr>
            <a:r>
              <a:rPr lang="es-PE" sz="2400" dirty="0" smtClean="0"/>
              <a:t>	</a:t>
            </a:r>
            <a:r>
              <a:rPr lang="es-PE" sz="2400" dirty="0" smtClean="0"/>
              <a:t>chat y notas.</a:t>
            </a:r>
            <a:r>
              <a:rPr lang="es-PE" sz="2200" dirty="0" smtClean="0"/>
              <a:t> </a:t>
            </a:r>
            <a:r>
              <a:rPr lang="es-PE" sz="2200" dirty="0" smtClean="0"/>
              <a:t>	</a:t>
            </a:r>
            <a:endParaRPr lang="es-ES" sz="2200" dirty="0" smtClean="0"/>
          </a:p>
        </p:txBody>
      </p:sp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4175" y="116632"/>
            <a:ext cx="18002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52320" y="1979712"/>
            <a:ext cx="1295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1443" y="3135263"/>
            <a:ext cx="100965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5800" y="2132856"/>
            <a:ext cx="223837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15816" y="1334862"/>
            <a:ext cx="4857750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653136"/>
            <a:ext cx="3924300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21274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Taller  Virtual</a:t>
            </a:r>
            <a:endParaRPr lang="es-ES" smtClean="0"/>
          </a:p>
        </p:txBody>
      </p:sp>
      <p:sp>
        <p:nvSpPr>
          <p:cNvPr id="26626" name="Rectangle 3"/>
          <p:cNvSpPr>
            <a:spLocks noGrp="1"/>
          </p:cNvSpPr>
          <p:nvPr>
            <p:ph type="body" idx="1"/>
          </p:nvPr>
        </p:nvSpPr>
        <p:spPr>
          <a:xfrm>
            <a:off x="250825" y="1219200"/>
            <a:ext cx="8435975" cy="1489075"/>
          </a:xfrm>
        </p:spPr>
        <p:txBody>
          <a:bodyPr>
            <a:normAutofit/>
          </a:bodyPr>
          <a:lstStyle/>
          <a:p>
            <a:r>
              <a:rPr lang="es-PE" dirty="0" smtClean="0"/>
              <a:t>Taller de Desarrollo de Habilidades Informativas</a:t>
            </a:r>
          </a:p>
          <a:p>
            <a:pPr marL="0" indent="0">
              <a:buNone/>
            </a:pPr>
            <a:r>
              <a:rPr lang="es-PE" dirty="0" smtClean="0"/>
              <a:t>     http</a:t>
            </a:r>
            <a:r>
              <a:rPr lang="es-PE" dirty="0"/>
              <a:t>://aprendeenli1.milaulas.com/</a:t>
            </a:r>
          </a:p>
          <a:p>
            <a:pPr eaLnBrk="1" hangingPunct="1"/>
            <a:endParaRPr lang="es-PE" dirty="0" smtClean="0"/>
          </a:p>
        </p:txBody>
      </p:sp>
      <p:pic>
        <p:nvPicPr>
          <p:cNvPr id="2662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852738"/>
            <a:ext cx="4483100" cy="280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3" y="231074"/>
            <a:ext cx="2075223" cy="533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62488" y="2852738"/>
            <a:ext cx="4446245" cy="2778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94329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Taller  Virtual</a:t>
            </a:r>
            <a:endParaRPr lang="es-ES" smtClean="0"/>
          </a:p>
        </p:txBody>
      </p:sp>
      <p:sp>
        <p:nvSpPr>
          <p:cNvPr id="27650" name="2 Marcador de contenido"/>
          <p:cNvSpPr>
            <a:spLocks noGrp="1"/>
          </p:cNvSpPr>
          <p:nvPr>
            <p:ph sz="quarter" idx="1"/>
          </p:nvPr>
        </p:nvSpPr>
        <p:spPr>
          <a:xfrm>
            <a:off x="323850" y="1219200"/>
            <a:ext cx="8643938" cy="1993900"/>
          </a:xfrm>
        </p:spPr>
        <p:txBody>
          <a:bodyPr>
            <a:normAutofit fontScale="85000" lnSpcReduction="20000"/>
          </a:bodyPr>
          <a:lstStyle/>
          <a:p>
            <a:r>
              <a:rPr lang="es-PE" dirty="0" smtClean="0"/>
              <a:t>Incluye:  diapositivas (</a:t>
            </a:r>
            <a:r>
              <a:rPr lang="es-PE" dirty="0" err="1" smtClean="0"/>
              <a:t>slideshare</a:t>
            </a:r>
            <a:r>
              <a:rPr lang="es-PE" dirty="0"/>
              <a:t>)</a:t>
            </a:r>
            <a:r>
              <a:rPr lang="es-PE" dirty="0" smtClean="0"/>
              <a:t>, otros recursos </a:t>
            </a:r>
            <a:r>
              <a:rPr lang="es-PE" dirty="0"/>
              <a:t>(vídeos, </a:t>
            </a:r>
            <a:r>
              <a:rPr lang="es-PE" dirty="0" err="1"/>
              <a:t>pdf</a:t>
            </a:r>
            <a:r>
              <a:rPr lang="es-PE" dirty="0"/>
              <a:t>, páginas web, </a:t>
            </a:r>
            <a:r>
              <a:rPr lang="es-PE" dirty="0" err="1"/>
              <a:t>etc</a:t>
            </a:r>
            <a:r>
              <a:rPr lang="es-PE" dirty="0"/>
              <a:t>) y actividades (cuestionarios con ejercicios </a:t>
            </a:r>
            <a:r>
              <a:rPr lang="es-PE" dirty="0" smtClean="0"/>
              <a:t>).</a:t>
            </a:r>
          </a:p>
          <a:p>
            <a:r>
              <a:rPr lang="es-PE" dirty="0" smtClean="0"/>
              <a:t>También tiene una encuesta de opinión y una evaluación final en el campus virtual.</a:t>
            </a:r>
          </a:p>
          <a:p>
            <a:pPr eaLnBrk="1" hangingPunct="1"/>
            <a:endParaRPr lang="es-PE" dirty="0" smtClean="0"/>
          </a:p>
        </p:txBody>
      </p:sp>
      <p:pic>
        <p:nvPicPr>
          <p:cNvPr id="27651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1752" y="188913"/>
            <a:ext cx="2056036" cy="5286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40968"/>
            <a:ext cx="4427984" cy="2767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9504" y="3118148"/>
            <a:ext cx="4464496" cy="279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93896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Encuesta sobre el Taller Virtual </a:t>
            </a:r>
            <a:endParaRPr lang="es-ES" smtClean="0"/>
          </a:p>
        </p:txBody>
      </p:sp>
      <p:sp>
        <p:nvSpPr>
          <p:cNvPr id="21506" name="2 Marcador de contenido"/>
          <p:cNvSpPr>
            <a:spLocks noGrp="1"/>
          </p:cNvSpPr>
          <p:nvPr>
            <p:ph sz="quarter" idx="1"/>
          </p:nvPr>
        </p:nvSpPr>
        <p:spPr>
          <a:xfrm>
            <a:off x="468313" y="1268760"/>
            <a:ext cx="4330700" cy="3456385"/>
          </a:xfrm>
        </p:spPr>
        <p:txBody>
          <a:bodyPr>
            <a:normAutofit lnSpcReduction="10000"/>
          </a:bodyPr>
          <a:lstStyle/>
          <a:p>
            <a:pPr eaLnBrk="1" hangingPunct="1"/>
            <a:endParaRPr lang="en-US" dirty="0" smtClean="0"/>
          </a:p>
          <a:p>
            <a:r>
              <a:rPr lang="en-US" dirty="0"/>
              <a:t>       </a:t>
            </a:r>
            <a:r>
              <a:rPr lang="es-PE" dirty="0" smtClean="0"/>
              <a:t>Encuesta</a:t>
            </a:r>
            <a:r>
              <a:rPr lang="en-US" dirty="0" smtClean="0"/>
              <a:t>  </a:t>
            </a:r>
            <a:r>
              <a:rPr lang="en-US" dirty="0"/>
              <a:t>con </a:t>
            </a:r>
            <a:r>
              <a:rPr lang="en-US" dirty="0" smtClean="0"/>
              <a:t>       	Survey Monkey</a:t>
            </a:r>
            <a:endParaRPr lang="en-US" dirty="0"/>
          </a:p>
          <a:p>
            <a:pPr marL="0" indent="0" eaLnBrk="1" hangingPunct="1">
              <a:buNone/>
            </a:pPr>
            <a:r>
              <a:rPr lang="es-PE" dirty="0" smtClean="0"/>
              <a:t>	</a:t>
            </a:r>
          </a:p>
          <a:p>
            <a:pPr eaLnBrk="1" hangingPunct="1"/>
            <a:r>
              <a:rPr lang="es-PE" dirty="0" smtClean="0"/>
              <a:t>	</a:t>
            </a:r>
            <a:r>
              <a:rPr lang="es-PE" sz="2400" dirty="0" smtClean="0"/>
              <a:t>Accedieron </a:t>
            </a:r>
            <a:r>
              <a:rPr lang="es-PE" sz="2400" dirty="0" smtClean="0"/>
              <a:t> 84 alumnos y </a:t>
            </a:r>
            <a:r>
              <a:rPr lang="es-PE" sz="2400" dirty="0" smtClean="0"/>
              <a:t>	respondieron la encuesta 	</a:t>
            </a:r>
            <a:r>
              <a:rPr lang="es-PE" sz="2400" dirty="0" smtClean="0"/>
              <a:t>35 </a:t>
            </a:r>
            <a:r>
              <a:rPr lang="es-PE" sz="2400" dirty="0" smtClean="0"/>
              <a:t>estudiantes.</a:t>
            </a:r>
          </a:p>
        </p:txBody>
      </p:sp>
      <p:pic>
        <p:nvPicPr>
          <p:cNvPr id="2150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79" y="178814"/>
            <a:ext cx="1860443" cy="271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Text Box 6"/>
          <p:cNvSpPr txBox="1">
            <a:spLocks noChangeArrowheads="1"/>
          </p:cNvSpPr>
          <p:nvPr/>
        </p:nvSpPr>
        <p:spPr bwMode="auto">
          <a:xfrm>
            <a:off x="395536" y="4869160"/>
            <a:ext cx="43204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El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71,43% 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de los participantes </a:t>
            </a:r>
          </a:p>
          <a:p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manifestó 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que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el taller fue 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muy informativo.</a:t>
            </a:r>
            <a:endParaRPr lang="es-E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980728"/>
            <a:ext cx="3528392" cy="5133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078901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Encuesta sobre el Taller Virtual</a:t>
            </a:r>
            <a:endParaRPr lang="es-ES" smtClean="0"/>
          </a:p>
        </p:txBody>
      </p:sp>
      <p:sp>
        <p:nvSpPr>
          <p:cNvPr id="22530" name="2 Marcador de contenido"/>
          <p:cNvSpPr>
            <a:spLocks noGrp="1"/>
          </p:cNvSpPr>
          <p:nvPr>
            <p:ph sz="quarter" idx="1"/>
          </p:nvPr>
        </p:nvSpPr>
        <p:spPr>
          <a:xfrm>
            <a:off x="179388" y="1196975"/>
            <a:ext cx="8713787" cy="863600"/>
          </a:xfrm>
        </p:spPr>
        <p:txBody>
          <a:bodyPr/>
          <a:lstStyle/>
          <a:p>
            <a:pPr eaLnBrk="1" hangingPunct="1"/>
            <a:r>
              <a:rPr lang="en-US" sz="2400" dirty="0" smtClean="0">
                <a:latin typeface="Arial" charset="0"/>
              </a:rPr>
              <a:t>	</a:t>
            </a:r>
            <a:r>
              <a:rPr lang="es-PE" sz="2400" dirty="0" smtClean="0"/>
              <a:t>Para el </a:t>
            </a:r>
            <a:r>
              <a:rPr lang="es-PE" sz="2400" dirty="0" smtClean="0"/>
              <a:t>57,14% </a:t>
            </a:r>
            <a:r>
              <a:rPr lang="es-PE" sz="2400" dirty="0" smtClean="0"/>
              <a:t>la información fue suficiente. El </a:t>
            </a:r>
            <a:r>
              <a:rPr lang="es-PE" sz="2400" dirty="0" smtClean="0"/>
              <a:t>48,57% </a:t>
            </a:r>
            <a:r>
              <a:rPr lang="es-PE" sz="2400" dirty="0" smtClean="0"/>
              <a:t>necesitó de 2 a 3 horas para realizar el taller</a:t>
            </a:r>
          </a:p>
        </p:txBody>
      </p:sp>
      <p:pic>
        <p:nvPicPr>
          <p:cNvPr id="22533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97291"/>
            <a:ext cx="1895294" cy="27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060848"/>
            <a:ext cx="4375587" cy="435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0768" y="2060848"/>
            <a:ext cx="4332789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46653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Encuesta sobre el Taller Virtual</a:t>
            </a:r>
            <a:endParaRPr lang="es-ES" smtClean="0"/>
          </a:p>
        </p:txBody>
      </p:sp>
      <p:sp>
        <p:nvSpPr>
          <p:cNvPr id="23554" name="2 Marcador de contenido"/>
          <p:cNvSpPr>
            <a:spLocks noGrp="1"/>
          </p:cNvSpPr>
          <p:nvPr>
            <p:ph sz="quarter" idx="1"/>
          </p:nvPr>
        </p:nvSpPr>
        <p:spPr>
          <a:xfrm>
            <a:off x="250825" y="1125538"/>
            <a:ext cx="8713788" cy="914400"/>
          </a:xfrm>
        </p:spPr>
        <p:txBody>
          <a:bodyPr>
            <a:normAutofit fontScale="92500" lnSpcReduction="10000"/>
          </a:bodyPr>
          <a:lstStyle/>
          <a:p>
            <a:pPr eaLnBrk="1" hangingPunct="1"/>
            <a:r>
              <a:rPr lang="en-US" dirty="0" smtClean="0"/>
              <a:t>	</a:t>
            </a:r>
            <a:r>
              <a:rPr lang="es-PE" sz="2400" dirty="0" smtClean="0"/>
              <a:t>El taller le pareció “Muy fácil” al </a:t>
            </a:r>
            <a:r>
              <a:rPr lang="es-PE" sz="2400" dirty="0" smtClean="0"/>
              <a:t>40% </a:t>
            </a:r>
            <a:r>
              <a:rPr lang="es-PE" sz="2400" dirty="0" smtClean="0"/>
              <a:t>y el 57,14% consideró que las preguntas finales fueron adecuadas.</a:t>
            </a:r>
            <a:r>
              <a:rPr lang="es-PE" dirty="0" smtClean="0"/>
              <a:t> </a:t>
            </a:r>
          </a:p>
        </p:txBody>
      </p:sp>
      <p:pic>
        <p:nvPicPr>
          <p:cNvPr id="2355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63004"/>
            <a:ext cx="1853977" cy="2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060848"/>
            <a:ext cx="3600400" cy="4368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060848"/>
            <a:ext cx="3727297" cy="417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2908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Encuesta sobre el Taller Virtual</a:t>
            </a:r>
            <a:endParaRPr lang="es-ES" smtClean="0"/>
          </a:p>
        </p:txBody>
      </p:sp>
      <p:sp>
        <p:nvSpPr>
          <p:cNvPr id="24578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1130300"/>
          </a:xfrm>
        </p:spPr>
        <p:txBody>
          <a:bodyPr>
            <a:normAutofit fontScale="85000" lnSpcReduction="20000"/>
          </a:bodyPr>
          <a:lstStyle/>
          <a:p>
            <a:pPr eaLnBrk="1" hangingPunct="1"/>
            <a:r>
              <a:rPr lang="en-US" dirty="0" smtClean="0"/>
              <a:t>	</a:t>
            </a:r>
            <a:r>
              <a:rPr lang="es-PE" dirty="0" smtClean="0"/>
              <a:t>El </a:t>
            </a:r>
            <a:r>
              <a:rPr lang="es-PE" dirty="0" smtClean="0"/>
              <a:t>68,57% </a:t>
            </a:r>
            <a:r>
              <a:rPr lang="es-PE" dirty="0" smtClean="0"/>
              <a:t>manifestó que los contenidos fueron muy claros y el </a:t>
            </a:r>
            <a:r>
              <a:rPr lang="es-PE" dirty="0" smtClean="0"/>
              <a:t>54,29% </a:t>
            </a:r>
            <a:r>
              <a:rPr lang="es-PE" dirty="0" smtClean="0"/>
              <a:t>observó que los ejemplos están “muy bien.”</a:t>
            </a:r>
          </a:p>
        </p:txBody>
      </p:sp>
      <p:pic>
        <p:nvPicPr>
          <p:cNvPr id="2458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76256" y="64633"/>
            <a:ext cx="2141984" cy="3123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2276872"/>
            <a:ext cx="3528392" cy="4053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2060848"/>
            <a:ext cx="38481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85030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Título"/>
          <p:cNvSpPr>
            <a:spLocks noGrp="1"/>
          </p:cNvSpPr>
          <p:nvPr>
            <p:ph type="title"/>
          </p:nvPr>
        </p:nvSpPr>
        <p:spPr>
          <a:xfrm>
            <a:off x="250825" y="152400"/>
            <a:ext cx="8713663" cy="990600"/>
          </a:xfrm>
        </p:spPr>
        <p:txBody>
          <a:bodyPr/>
          <a:lstStyle/>
          <a:p>
            <a:r>
              <a:rPr lang="es-PE" sz="2900" dirty="0" smtClean="0"/>
              <a:t>Estadísticas de Asistencia al Taller</a:t>
            </a:r>
            <a:r>
              <a:rPr lang="es-PE" sz="2800" dirty="0" smtClean="0"/>
              <a:t> </a:t>
            </a:r>
            <a:r>
              <a:rPr lang="es-PE" sz="2800" dirty="0"/>
              <a:t>2011-2013</a:t>
            </a:r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PE" sz="2800" dirty="0" smtClean="0"/>
              <a:t>						</a:t>
            </a:r>
            <a:endParaRPr lang="es-ES" sz="2800" dirty="0" smtClean="0"/>
          </a:p>
        </p:txBody>
      </p:sp>
      <p:graphicFrame>
        <p:nvGraphicFramePr>
          <p:cNvPr id="6" name="5 Marcador de contenido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486503076"/>
              </p:ext>
            </p:extLst>
          </p:nvPr>
        </p:nvGraphicFramePr>
        <p:xfrm>
          <a:off x="395536" y="1124744"/>
          <a:ext cx="8229600" cy="2519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2512"/>
                <a:gridCol w="1440160"/>
                <a:gridCol w="1152128"/>
                <a:gridCol w="1371600"/>
                <a:gridCol w="1371600"/>
                <a:gridCol w="1371600"/>
              </a:tblGrid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es-PE" dirty="0" smtClean="0"/>
                        <a:t>2011-1</a:t>
                      </a:r>
                      <a:endParaRPr lang="es-ES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dirty="0" smtClean="0"/>
                        <a:t>2012-1</a:t>
                      </a:r>
                      <a:endParaRPr lang="es-ES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PE" dirty="0" smtClean="0"/>
                        <a:t>2013-1</a:t>
                      </a:r>
                      <a:endParaRPr lang="es-ES" dirty="0"/>
                    </a:p>
                  </a:txBody>
                  <a:tcP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822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966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953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248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179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lang="es-E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lang="es-ES" sz="1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120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1070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1145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s-PE" sz="1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1114</a:t>
                      </a:r>
                      <a:endParaRPr lang="es-ES" sz="1400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4435" name="Group 9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545625"/>
              </p:ext>
            </p:extLst>
          </p:nvPr>
        </p:nvGraphicFramePr>
        <p:xfrm>
          <a:off x="395536" y="3789040"/>
          <a:ext cx="8208962" cy="2228850"/>
        </p:xfrm>
        <a:graphic>
          <a:graphicData uri="http://schemas.openxmlformats.org/drawingml/2006/table">
            <a:tbl>
              <a:tblPr/>
              <a:tblGrid>
                <a:gridCol w="1368425"/>
                <a:gridCol w="1368425"/>
                <a:gridCol w="1366837"/>
                <a:gridCol w="1368425"/>
                <a:gridCol w="1368425"/>
                <a:gridCol w="1368425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2011-2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2012-2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+mj-lt"/>
                        </a:rPr>
                        <a:t>2013-2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+mj-lt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427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416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430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67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70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kumimoji="0" lang="es-E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494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431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kumimoji="0" lang="es-E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PE" sz="1400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500</a:t>
                      </a:r>
                      <a:endParaRPr lang="es-ES" sz="1400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49664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Encuesta sobre el Taller Virtual</a:t>
            </a:r>
            <a:endParaRPr lang="es-ES" smtClean="0"/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3749"/>
            <a:ext cx="2218330" cy="323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720080"/>
          </a:xfrm>
        </p:spPr>
        <p:txBody>
          <a:bodyPr>
            <a:normAutofit fontScale="62500" lnSpcReduction="20000"/>
          </a:bodyPr>
          <a:lstStyle/>
          <a:p>
            <a:r>
              <a:rPr lang="es-PE" dirty="0" smtClean="0"/>
              <a:t>El 68,86% </a:t>
            </a:r>
            <a:r>
              <a:rPr lang="es-PE" dirty="0" smtClean="0"/>
              <a:t>manifestó que </a:t>
            </a:r>
            <a:r>
              <a:rPr lang="es-PE" dirty="0" smtClean="0"/>
              <a:t>los </a:t>
            </a:r>
            <a:r>
              <a:rPr lang="es-ES" dirty="0" smtClean="0"/>
              <a:t>los recursos académicos </a:t>
            </a:r>
            <a:r>
              <a:rPr lang="es-ES" dirty="0" smtClean="0"/>
              <a:t>fueron muy buenos.</a:t>
            </a:r>
          </a:p>
          <a:p>
            <a:pPr lvl="0"/>
            <a:r>
              <a:rPr lang="es-PE" dirty="0" smtClean="0"/>
              <a:t>Los alumnos dejaron  comentarios para mejorar y enriquecer el proceso</a:t>
            </a:r>
            <a:r>
              <a:rPr lang="es-PE" dirty="0" smtClean="0">
                <a:solidFill>
                  <a:srgbClr val="FF0000"/>
                </a:solidFill>
              </a:rPr>
              <a:t>.</a:t>
            </a:r>
          </a:p>
          <a:p>
            <a:endParaRPr lang="es-ES" dirty="0" smtClean="0"/>
          </a:p>
          <a:p>
            <a:pPr lvl="0"/>
            <a:endParaRPr lang="es-PE" dirty="0" smtClean="0">
              <a:solidFill>
                <a:srgbClr val="FF0000"/>
              </a:solidFill>
            </a:endParaRPr>
          </a:p>
          <a:p>
            <a:endParaRPr lang="es-ES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2060848"/>
            <a:ext cx="3509733" cy="40742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700808"/>
            <a:ext cx="4781550" cy="425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49095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z="2800" dirty="0" smtClean="0"/>
              <a:t>Encuesta sobre el Taller Virtual</a:t>
            </a:r>
            <a:endParaRPr lang="es-ES" sz="2800" dirty="0" smtClean="0"/>
          </a:p>
        </p:txBody>
      </p:sp>
      <p:sp>
        <p:nvSpPr>
          <p:cNvPr id="28674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980729"/>
            <a:ext cx="8229600" cy="648072"/>
          </a:xfrm>
        </p:spPr>
        <p:txBody>
          <a:bodyPr/>
          <a:lstStyle/>
          <a:p>
            <a:pPr eaLnBrk="1" hangingPunct="1"/>
            <a:r>
              <a:rPr lang="es-PE" dirty="0" smtClean="0"/>
              <a:t>Resumen comparativo 2013-2 / 2014-1</a:t>
            </a:r>
          </a:p>
          <a:p>
            <a:pPr eaLnBrk="1" hangingPunct="1"/>
            <a:endParaRPr lang="es-PE" dirty="0" smtClean="0"/>
          </a:p>
        </p:txBody>
      </p:sp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323528" y="1628799"/>
          <a:ext cx="3816423" cy="1728192"/>
        </p:xfrm>
        <a:graphic>
          <a:graphicData uri="http://schemas.openxmlformats.org/drawingml/2006/table">
            <a:tbl>
              <a:tblPr/>
              <a:tblGrid>
                <a:gridCol w="1272141"/>
                <a:gridCol w="1272141"/>
                <a:gridCol w="1272141"/>
              </a:tblGrid>
              <a:tr h="17058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1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6556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informativo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13,56%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25,71%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754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Muy informativo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84,75%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71,43%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754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informativo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6556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Ligeramente informativo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2,864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27549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Nada informativo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4716016" y="1628800"/>
          <a:ext cx="4248471" cy="1656182"/>
        </p:xfrm>
        <a:graphic>
          <a:graphicData uri="http://schemas.openxmlformats.org/drawingml/2006/table">
            <a:tbl>
              <a:tblPr/>
              <a:tblGrid>
                <a:gridCol w="1416157"/>
                <a:gridCol w="1416157"/>
                <a:gridCol w="1416157"/>
              </a:tblGrid>
              <a:tr h="587841">
                <a:tc>
                  <a:txBody>
                    <a:bodyPr/>
                    <a:lstStyle/>
                    <a:p>
                      <a:pPr algn="ctr" rtl="0" fontAlgn="b"/>
                      <a:endParaRPr lang="es-ES" sz="1000" b="0" i="0" u="none" strike="noStrike" dirty="0" smtClean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algn="ctr" rtl="0" fontAlgn="b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Pregunta 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  <a:p>
                      <a:pPr algn="ctr" rtl="0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 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112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Más información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16,95%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34,29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  <a:r>
                        <a:rPr lang="es-ES" sz="1000" b="1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112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Menos información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6,78%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8,57%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2610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Fue suficiente</a:t>
                      </a:r>
                      <a:r>
                        <a:rPr lang="es-ES" sz="1000" b="1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76,27%</a:t>
                      </a:r>
                      <a:r>
                        <a:rPr lang="es-ES" sz="1000" b="1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57,14%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251520" y="3645024"/>
          <a:ext cx="3888432" cy="2520280"/>
        </p:xfrm>
        <a:graphic>
          <a:graphicData uri="http://schemas.openxmlformats.org/drawingml/2006/table">
            <a:tbl>
              <a:tblPr/>
              <a:tblGrid>
                <a:gridCol w="1296144"/>
                <a:gridCol w="1296144"/>
                <a:gridCol w="1296144"/>
              </a:tblGrid>
              <a:tr h="272813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3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89638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 Hora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15,38%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17,14%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6755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 Horas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42,31%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34,29%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675539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 Horas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42,31%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48,57%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11 Tabla"/>
          <p:cNvGraphicFramePr>
            <a:graphicFrameLocks noGrp="1"/>
          </p:cNvGraphicFramePr>
          <p:nvPr/>
        </p:nvGraphicFramePr>
        <p:xfrm>
          <a:off x="4716016" y="3645024"/>
          <a:ext cx="4176465" cy="2507104"/>
        </p:xfrm>
        <a:graphic>
          <a:graphicData uri="http://schemas.openxmlformats.org/drawingml/2006/table">
            <a:tbl>
              <a:tblPr/>
              <a:tblGrid>
                <a:gridCol w="1392155"/>
                <a:gridCol w="1392155"/>
                <a:gridCol w="1392155"/>
              </a:tblGrid>
              <a:tr h="132510"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4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3538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fácil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6.78%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8,57%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81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Muy fácil</a:t>
                      </a:r>
                      <a:r>
                        <a:rPr lang="es-ES" sz="1000" b="1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28,81%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40%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81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fácil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27,12%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34,29</a:t>
                      </a:r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%</a:t>
                      </a:r>
                      <a:r>
                        <a:rPr lang="es-ES" sz="1000" b="1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3538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Ni fácil ni difícil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27,12%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17,14%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81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difícil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10,17%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132510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Muy difícil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28119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difícil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905113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z="2800" smtClean="0"/>
              <a:t>Encuesta sobre el Taller Virtual</a:t>
            </a:r>
            <a:endParaRPr lang="es-ES" sz="2800" smtClean="0"/>
          </a:p>
        </p:txBody>
      </p:sp>
      <p:sp>
        <p:nvSpPr>
          <p:cNvPr id="29698" name="2 Marcador de contenido"/>
          <p:cNvSpPr>
            <a:spLocks noGrp="1"/>
          </p:cNvSpPr>
          <p:nvPr>
            <p:ph sz="quarter" idx="1"/>
          </p:nvPr>
        </p:nvSpPr>
        <p:spPr>
          <a:xfrm>
            <a:off x="395536" y="1124744"/>
            <a:ext cx="8229600" cy="625624"/>
          </a:xfrm>
        </p:spPr>
        <p:txBody>
          <a:bodyPr/>
          <a:lstStyle/>
          <a:p>
            <a:r>
              <a:rPr lang="es-PE" dirty="0"/>
              <a:t>Resumen comparativo 2013-2 / 2014-1</a:t>
            </a:r>
          </a:p>
          <a:p>
            <a:pPr marL="0" indent="0" eaLnBrk="1" hangingPunct="1">
              <a:buNone/>
            </a:pPr>
            <a:endParaRPr lang="en-US" dirty="0" smtClean="0"/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74752627"/>
              </p:ext>
            </p:extLst>
          </p:nvPr>
        </p:nvGraphicFramePr>
        <p:xfrm>
          <a:off x="4572000" y="4221088"/>
          <a:ext cx="4176464" cy="16561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90464"/>
                <a:gridCol w="1586000"/>
              </a:tblGrid>
              <a:tr h="541129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Pregunta 8</a:t>
                      </a:r>
                      <a:endParaRPr lang="es-PE" sz="1000" b="0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PE" sz="1000" u="none" strike="noStrike">
                          <a:effectLst/>
                        </a:rPr>
                        <a:t>2014-1</a:t>
                      </a:r>
                      <a:endParaRPr lang="es-PE" sz="1000" b="0" i="0" u="none" strike="noStrike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629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Extremadamente buenos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857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000" u="none" strike="noStrike" dirty="0" smtClean="0">
                          <a:effectLst/>
                        </a:rPr>
                        <a:t>25,71%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629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Muy buenos</a:t>
                      </a:r>
                      <a:endParaRPr lang="es-PE" sz="1000" b="1" i="0" u="none" strike="noStrike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857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000" u="none" strike="noStrike" dirty="0" smtClean="0">
                          <a:effectLst/>
                        </a:rPr>
                        <a:t>62,86%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36183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 dirty="0">
                          <a:effectLst/>
                        </a:rPr>
                        <a:t>Un poco buenos Ligeramente buenos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857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000" u="none" strike="noStrike" smtClean="0">
                          <a:effectLst/>
                        </a:rPr>
                        <a:t>11,43%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226291">
                <a:tc>
                  <a:txBody>
                    <a:bodyPr/>
                    <a:lstStyle/>
                    <a:p>
                      <a:pPr algn="l" fontAlgn="ctr"/>
                      <a:r>
                        <a:rPr lang="es-PE" sz="1000" u="none" strike="noStrike">
                          <a:effectLst/>
                        </a:rPr>
                        <a:t>Nada buenos</a:t>
                      </a:r>
                      <a:endParaRPr lang="es-PE" sz="1000" b="1" i="0" u="none" strike="noStrike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857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s-PE" sz="1000" u="none" strike="noStrike" dirty="0">
                          <a:effectLst/>
                        </a:rPr>
                        <a:t>0%</a:t>
                      </a:r>
                      <a:endParaRPr lang="es-PE" sz="1000" b="1" i="0" u="none" strike="noStrike" dirty="0">
                        <a:solidFill>
                          <a:srgbClr val="333333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8 Tabla"/>
          <p:cNvGraphicFramePr>
            <a:graphicFrameLocks noGrp="1"/>
          </p:cNvGraphicFramePr>
          <p:nvPr/>
        </p:nvGraphicFramePr>
        <p:xfrm>
          <a:off x="251521" y="1700809"/>
          <a:ext cx="3960441" cy="2108069"/>
        </p:xfrm>
        <a:graphic>
          <a:graphicData uri="http://schemas.openxmlformats.org/drawingml/2006/table">
            <a:tbl>
              <a:tblPr/>
              <a:tblGrid>
                <a:gridCol w="1320147"/>
                <a:gridCol w="1320147"/>
                <a:gridCol w="1320147"/>
              </a:tblGrid>
              <a:tr h="142088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5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56748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adecuados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5,36%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5,71%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442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Muy adecuados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57,14%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57,14%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442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adecuados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25,71%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56748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Ligeramente adecuados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10,71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11,43%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442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Nada adecuados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1,79%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9 Tabla"/>
          <p:cNvGraphicFramePr>
            <a:graphicFrameLocks noGrp="1"/>
          </p:cNvGraphicFramePr>
          <p:nvPr/>
        </p:nvGraphicFramePr>
        <p:xfrm>
          <a:off x="4499992" y="1700809"/>
          <a:ext cx="4248471" cy="2178148"/>
        </p:xfrm>
        <a:graphic>
          <a:graphicData uri="http://schemas.openxmlformats.org/drawingml/2006/table">
            <a:tbl>
              <a:tblPr/>
              <a:tblGrid>
                <a:gridCol w="1416157"/>
                <a:gridCol w="1416157"/>
                <a:gridCol w="1416157"/>
              </a:tblGrid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6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claros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11,86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11,43%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5661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Muy claros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69,49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68,57%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5661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claros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15,25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17,14%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47319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Ligeramente claros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3,39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2,86%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56611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Nada claros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10 Tabla"/>
          <p:cNvGraphicFramePr>
            <a:graphicFrameLocks noGrp="1"/>
          </p:cNvGraphicFramePr>
          <p:nvPr/>
        </p:nvGraphicFramePr>
        <p:xfrm>
          <a:off x="395536" y="4077073"/>
          <a:ext cx="3744417" cy="2312564"/>
        </p:xfrm>
        <a:graphic>
          <a:graphicData uri="http://schemas.openxmlformats.org/drawingml/2006/table">
            <a:tbl>
              <a:tblPr/>
              <a:tblGrid>
                <a:gridCol w="1248139"/>
                <a:gridCol w="1248139"/>
                <a:gridCol w="1248139"/>
              </a:tblGrid>
              <a:tr h="153617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Pregunta 7</a:t>
                      </a:r>
                      <a:r>
                        <a:rPr lang="es-ES" sz="1000" b="0" i="0" u="none" strike="noStrike" dirty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2013-1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2014-1</a:t>
                      </a:r>
                      <a:r>
                        <a:rPr lang="es-ES" sz="1000" b="0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50474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Extremadamente bien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3,39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22,86%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8038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Muy bien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79,66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54,29%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8038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Un poco bien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8,47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22, 86%</a:t>
                      </a:r>
                      <a:r>
                        <a:rPr lang="es-ES" sz="1000" b="1" i="0" u="none" strike="noStrike" dirty="0" smtClean="0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504742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Ligeramente bien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6,78%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  <a:tr h="380385">
                <a:tc>
                  <a:txBody>
                    <a:bodyPr/>
                    <a:lstStyle/>
                    <a:p>
                      <a:pPr algn="l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Nada bien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857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1,69%</a:t>
                      </a:r>
                      <a:r>
                        <a:rPr lang="es-ES" sz="1000" b="1" i="0" u="none" strike="noStrike">
                          <a:solidFill>
                            <a:srgbClr val="333333"/>
                          </a:solidFill>
                          <a:latin typeface="Arial"/>
                        </a:rPr>
                        <a:t> </a:t>
                      </a:r>
                      <a:endParaRPr lang="es-ES" sz="10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D9C3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79271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s-PE" smtClean="0"/>
              <a:t>Aprende en línea </a:t>
            </a:r>
            <a:endParaRPr lang="es-ES" smtClean="0"/>
          </a:p>
        </p:txBody>
      </p:sp>
      <p:sp>
        <p:nvSpPr>
          <p:cNvPr id="30722" name="2 Marcador de contenido"/>
          <p:cNvSpPr>
            <a:spLocks noGrp="1"/>
          </p:cNvSpPr>
          <p:nvPr>
            <p:ph sz="quarter" idx="1"/>
          </p:nvPr>
        </p:nvSpPr>
        <p:spPr>
          <a:xfrm>
            <a:off x="251520" y="2708920"/>
            <a:ext cx="4032448" cy="1368152"/>
          </a:xfrm>
        </p:spPr>
        <p:txBody>
          <a:bodyPr>
            <a:normAutofit fontScale="55000" lnSpcReduction="20000"/>
          </a:bodyPr>
          <a:lstStyle/>
          <a:p>
            <a:pPr eaLnBrk="1" hangingPunct="1"/>
            <a:endParaRPr lang="es-PE" dirty="0" smtClean="0"/>
          </a:p>
          <a:p>
            <a:pPr eaLnBrk="1" hangingPunct="1"/>
            <a:r>
              <a:rPr lang="es-PE" sz="4400" dirty="0" smtClean="0"/>
              <a:t>Recursos ubicados en:</a:t>
            </a:r>
          </a:p>
          <a:p>
            <a:pPr marL="0" indent="0">
              <a:buNone/>
            </a:pPr>
            <a:r>
              <a:rPr lang="es-PE" sz="4400" dirty="0"/>
              <a:t>http://biblioteca.pucp.edu.pe/aprende.html</a:t>
            </a:r>
            <a:endParaRPr lang="es-PE" sz="4400" dirty="0" smtClean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908720"/>
            <a:ext cx="4171950" cy="498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24319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704856" cy="648071"/>
          </a:xfrm>
        </p:spPr>
        <p:txBody>
          <a:bodyPr/>
          <a:lstStyle/>
          <a:p>
            <a:r>
              <a:rPr lang="es-PE" sz="2800" dirty="0" smtClean="0"/>
              <a:t>Aprende en línea </a:t>
            </a:r>
            <a:br>
              <a:rPr lang="es-PE" sz="2800" dirty="0" smtClean="0"/>
            </a:br>
            <a:r>
              <a:rPr lang="es-PE" sz="2800" dirty="0" smtClean="0"/>
              <a:t>				Evaluaciones simulacro </a:t>
            </a:r>
            <a:endParaRPr lang="es-ES" sz="2800" dirty="0" smtClean="0"/>
          </a:p>
        </p:txBody>
      </p:sp>
      <p:sp>
        <p:nvSpPr>
          <p:cNvPr id="31746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7699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s-PE" sz="1700" dirty="0" smtClean="0"/>
          </a:p>
          <a:p>
            <a:pPr>
              <a:lnSpc>
                <a:spcPct val="80000"/>
              </a:lnSpc>
            </a:pPr>
            <a:r>
              <a:rPr lang="es-PE" sz="1700" dirty="0" smtClean="0"/>
              <a:t>Simulacros de evaluación </a:t>
            </a:r>
            <a:r>
              <a:rPr lang="es-PE" sz="1700" dirty="0"/>
              <a:t>c</a:t>
            </a:r>
            <a:r>
              <a:rPr lang="es-PE" sz="1700" dirty="0" smtClean="0"/>
              <a:t>on siete (7) preguntas.</a:t>
            </a:r>
            <a:endParaRPr lang="es-ES" sz="1700" dirty="0" smtClean="0"/>
          </a:p>
        </p:txBody>
      </p:sp>
      <p:pic>
        <p:nvPicPr>
          <p:cNvPr id="3174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2060575"/>
            <a:ext cx="3671887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2060575"/>
            <a:ext cx="3946525" cy="2001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313" y="4365625"/>
            <a:ext cx="38687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6463" y="4292600"/>
            <a:ext cx="3851275" cy="199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5702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smtClean="0"/>
              <a:t>Uso de las redes sociales </a:t>
            </a:r>
            <a:endParaRPr lang="es-ES" smtClean="0"/>
          </a:p>
        </p:txBody>
      </p:sp>
      <p:sp>
        <p:nvSpPr>
          <p:cNvPr id="32770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1201738"/>
          </a:xfrm>
        </p:spPr>
        <p:txBody>
          <a:bodyPr/>
          <a:lstStyle/>
          <a:p>
            <a:r>
              <a:rPr lang="es-ES" dirty="0" smtClean="0"/>
              <a:t>Bibliografía virtual</a:t>
            </a:r>
            <a:endParaRPr lang="es-ES" dirty="0" smtClean="0">
              <a:hlinkClick r:id="rId2"/>
            </a:endParaRPr>
          </a:p>
          <a:p>
            <a:pPr marL="0" indent="0">
              <a:buNone/>
            </a:pPr>
            <a:r>
              <a:rPr lang="es-ES" sz="1800" dirty="0" smtClean="0">
                <a:hlinkClick r:id="rId2"/>
              </a:rPr>
              <a:t>http://pinterest.com/bibliopucp/biblioteca-de-estudios-generales-ciencias-pucp/</a:t>
            </a:r>
            <a:r>
              <a:rPr lang="es-ES" sz="1800" dirty="0" smtClean="0"/>
              <a:t> </a:t>
            </a:r>
          </a:p>
        </p:txBody>
      </p:sp>
      <p:pic>
        <p:nvPicPr>
          <p:cNvPr id="3277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49235" y="0"/>
            <a:ext cx="1862784" cy="476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2507" y="2685696"/>
            <a:ext cx="4426968" cy="276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359533" y="5157192"/>
            <a:ext cx="74168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ES" sz="3200" dirty="0" smtClean="0">
                <a:solidFill>
                  <a:schemeClr val="accent6">
                    <a:lumMod val="50000"/>
                  </a:schemeClr>
                </a:solidFill>
              </a:rPr>
              <a:t>Alerta Bibliográfica</a:t>
            </a:r>
            <a:endParaRPr lang="es-ES" sz="3200" dirty="0">
              <a:solidFill>
                <a:schemeClr val="accent6">
                  <a:lumMod val="50000"/>
                </a:schemeClr>
              </a:solidFill>
              <a:hlinkClick r:id="rId2"/>
            </a:endParaRPr>
          </a:p>
          <a:p>
            <a:r>
              <a:rPr lang="es-PE" sz="1400" dirty="0" smtClean="0">
                <a:hlinkClick r:id="rId5"/>
              </a:rPr>
              <a:t>http</a:t>
            </a:r>
            <a:r>
              <a:rPr lang="es-PE" sz="1400" dirty="0">
                <a:hlinkClick r:id="rId5"/>
              </a:rPr>
              <a:t>://www.pinterest.com/bibliopucp/alerta-bibliogr%C3%A1fica-de-estudios-generales-ciencia</a:t>
            </a:r>
            <a:r>
              <a:rPr lang="es-PE" sz="1400" dirty="0" smtClean="0">
                <a:hlinkClick r:id="rId5"/>
              </a:rPr>
              <a:t>/</a:t>
            </a:r>
            <a:r>
              <a:rPr lang="es-PE" dirty="0" smtClean="0"/>
              <a:t>	</a:t>
            </a:r>
            <a:endParaRPr lang="es-PE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372" y="2204864"/>
            <a:ext cx="3922911" cy="2451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45907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>Uso de las redes sociales </a:t>
            </a:r>
            <a:endParaRPr lang="es-ES" dirty="0" smtClean="0"/>
          </a:p>
        </p:txBody>
      </p:sp>
      <p:sp>
        <p:nvSpPr>
          <p:cNvPr id="33794" name="Rectangle 3"/>
          <p:cNvSpPr>
            <a:spLocks noGrp="1"/>
          </p:cNvSpPr>
          <p:nvPr>
            <p:ph type="body" idx="1"/>
          </p:nvPr>
        </p:nvSpPr>
        <p:spPr>
          <a:xfrm>
            <a:off x="457200" y="1219200"/>
            <a:ext cx="8229600" cy="841375"/>
          </a:xfrm>
        </p:spPr>
        <p:txBody>
          <a:bodyPr/>
          <a:lstStyle/>
          <a:p>
            <a:r>
              <a:rPr lang="es-ES" sz="2200" dirty="0" smtClean="0"/>
              <a:t>Visita virtual a la Biblioteca de Estudios Generales Ciencias.</a:t>
            </a:r>
            <a:endParaRPr lang="es-ES" sz="2200" dirty="0" smtClean="0">
              <a:hlinkClick r:id="rId2"/>
            </a:endParaRPr>
          </a:p>
          <a:p>
            <a:pPr>
              <a:buFont typeface="Wingdings 3" pitchFamily="18" charset="2"/>
              <a:buNone/>
            </a:pPr>
            <a:r>
              <a:rPr lang="es-ES" sz="1500" dirty="0" smtClean="0">
                <a:hlinkClick r:id="rId2"/>
              </a:rPr>
              <a:t>http://www.flickr.com/photos/bibliopucp/9359189405/in/set-72157634789183403/lightbox/#</a:t>
            </a:r>
            <a:endParaRPr lang="es-ES" sz="1500" dirty="0" smtClean="0"/>
          </a:p>
        </p:txBody>
      </p:sp>
      <p:pic>
        <p:nvPicPr>
          <p:cNvPr id="3379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12088" y="81675"/>
            <a:ext cx="1151339" cy="6205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2573" y="2566207"/>
            <a:ext cx="4391427" cy="27446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7" y="2033166"/>
            <a:ext cx="4248471" cy="2655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218119" y="5310849"/>
            <a:ext cx="7571303" cy="8371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s-PE" sz="2200" dirty="0">
                <a:solidFill>
                  <a:schemeClr val="accent6">
                    <a:lumMod val="50000"/>
                  </a:schemeClr>
                </a:solidFill>
              </a:rPr>
              <a:t>Taller de Desarrollo de </a:t>
            </a:r>
            <a:r>
              <a:rPr lang="es-PE" sz="2200" dirty="0" smtClean="0">
                <a:solidFill>
                  <a:schemeClr val="accent6">
                    <a:lumMod val="50000"/>
                  </a:schemeClr>
                </a:solidFill>
              </a:rPr>
              <a:t>Habilidades </a:t>
            </a:r>
            <a:r>
              <a:rPr lang="es-PE" sz="2200" dirty="0">
                <a:solidFill>
                  <a:schemeClr val="accent6">
                    <a:lumMod val="50000"/>
                  </a:schemeClr>
                </a:solidFill>
              </a:rPr>
              <a:t>Informativas </a:t>
            </a:r>
            <a:r>
              <a:rPr lang="es-PE" sz="2200" dirty="0" smtClean="0">
                <a:solidFill>
                  <a:schemeClr val="accent6">
                    <a:lumMod val="50000"/>
                  </a:schemeClr>
                </a:solidFill>
              </a:rPr>
              <a:t>2014-1</a:t>
            </a:r>
          </a:p>
          <a:p>
            <a:pPr>
              <a:spcBef>
                <a:spcPct val="20000"/>
              </a:spcBef>
            </a:pPr>
            <a:r>
              <a:rPr lang="es-PE" sz="1500" b="1" dirty="0">
                <a:solidFill>
                  <a:schemeClr val="tx2"/>
                </a:solidFill>
              </a:rPr>
              <a:t>http://www.flickr.com/photos/bibliopucp/sets/72157642351941504/ 	</a:t>
            </a:r>
            <a:r>
              <a:rPr lang="es-PE" sz="2200" dirty="0" smtClean="0">
                <a:solidFill>
                  <a:schemeClr val="accent6">
                    <a:lumMod val="50000"/>
                  </a:schemeClr>
                </a:solidFill>
              </a:rPr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xmlns="" val="1516662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Uso de las redes </a:t>
            </a:r>
            <a:r>
              <a:rPr lang="es-PE" dirty="0" smtClean="0"/>
              <a:t>sociales     </a:t>
            </a:r>
            <a:endParaRPr lang="es-ES" dirty="0" smtClean="0"/>
          </a:p>
        </p:txBody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>
          <a:xfrm>
            <a:off x="280198" y="4509120"/>
            <a:ext cx="8719940" cy="1417423"/>
          </a:xfrm>
        </p:spPr>
        <p:txBody>
          <a:bodyPr>
            <a:normAutofit/>
          </a:bodyPr>
          <a:lstStyle/>
          <a:p>
            <a:r>
              <a:rPr lang="es-PE" dirty="0" smtClean="0"/>
              <a:t>El taller virtual se estructuró en base a contenidos del taller presencial.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68760"/>
            <a:ext cx="3888432" cy="29676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07419"/>
            <a:ext cx="1527737" cy="342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32240" y="3429000"/>
            <a:ext cx="1592718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4283968" y="1412776"/>
            <a:ext cx="453650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Las redes sociales permiten 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compartir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conocimientos en línea, a través de presentaciones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infografías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,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documentos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, videos, </a:t>
            </a:r>
            <a:r>
              <a:rPr lang="es-PE" sz="2400" dirty="0" smtClean="0">
                <a:solidFill>
                  <a:schemeClr val="accent6">
                    <a:lumMod val="50000"/>
                  </a:schemeClr>
                </a:solidFill>
              </a:rPr>
              <a:t>archivos PDF 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y </a:t>
            </a:r>
            <a:r>
              <a:rPr lang="es-PE" sz="2400" dirty="0" err="1">
                <a:solidFill>
                  <a:schemeClr val="accent6">
                    <a:lumMod val="50000"/>
                  </a:schemeClr>
                </a:solidFill>
              </a:rPr>
              <a:t>webinars</a:t>
            </a:r>
            <a:r>
              <a:rPr lang="es-PE" sz="2400" dirty="0">
                <a:solidFill>
                  <a:schemeClr val="accent6">
                    <a:lumMod val="5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224222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Canal </a:t>
            </a:r>
            <a:r>
              <a:rPr lang="es-PE" dirty="0" err="1"/>
              <a:t>Youtube</a:t>
            </a:r>
            <a:r>
              <a:rPr lang="es-PE" dirty="0"/>
              <a:t> </a:t>
            </a:r>
            <a:r>
              <a:rPr lang="es-PE" dirty="0" err="1" smtClean="0"/>
              <a:t>BiblioPUCP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355976" y="1346169"/>
            <a:ext cx="4499992" cy="1656184"/>
          </a:xfrm>
        </p:spPr>
        <p:txBody>
          <a:bodyPr>
            <a:normAutofit fontScale="92500" lnSpcReduction="20000"/>
          </a:bodyPr>
          <a:lstStyle/>
          <a:p>
            <a:r>
              <a:rPr lang="es-PE" dirty="0" smtClean="0"/>
              <a:t>Se identificaron procesos de uso frecuente, para realizar nueve (9) videos tutoriales.  </a:t>
            </a:r>
            <a:endParaRPr lang="es-P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81711"/>
            <a:ext cx="3929781" cy="245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439903"/>
            <a:ext cx="4499992" cy="2860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5 CuadroTexto"/>
          <p:cNvSpPr txBox="1"/>
          <p:nvPr/>
        </p:nvSpPr>
        <p:spPr>
          <a:xfrm>
            <a:off x="668238" y="4221088"/>
            <a:ext cx="2952328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s-PE" sz="3000" dirty="0" smtClean="0">
                <a:solidFill>
                  <a:schemeClr val="accent6">
                    <a:lumMod val="50000"/>
                  </a:schemeClr>
                </a:solidFill>
              </a:rPr>
              <a:t>Se prepararon contenidos y   grabaciones.</a:t>
            </a:r>
            <a:endParaRPr lang="es-PE" sz="3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s-PE" sz="2600" dirty="0">
              <a:latin typeface="+mn-lt"/>
            </a:endParaRPr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77084" y="192331"/>
            <a:ext cx="1256540" cy="4119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7431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/>
              <a:t>Canal </a:t>
            </a:r>
            <a:r>
              <a:rPr lang="es-PE" dirty="0" err="1"/>
              <a:t>Youtube</a:t>
            </a:r>
            <a:r>
              <a:rPr lang="es-PE" dirty="0"/>
              <a:t> </a:t>
            </a:r>
            <a:r>
              <a:rPr lang="es-PE" dirty="0" err="1" smtClean="0"/>
              <a:t>BiblioPUCP</a:t>
            </a:r>
            <a:r>
              <a:rPr lang="es-PE" dirty="0" smtClean="0"/>
              <a:t>  </a:t>
            </a:r>
            <a:endParaRPr lang="es-PE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s-PE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84368" y="109836"/>
            <a:ext cx="1137046" cy="37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276097"/>
            <a:ext cx="8208912" cy="5249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438823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260649"/>
            <a:ext cx="7488832" cy="1296143"/>
          </a:xfrm>
        </p:spPr>
        <p:txBody>
          <a:bodyPr/>
          <a:lstStyle/>
          <a:p>
            <a:r>
              <a:rPr lang="es-PE" dirty="0"/>
              <a:t>Estadísticas de Asistencia al Taller</a:t>
            </a:r>
            <a:r>
              <a:rPr lang="es-PE" sz="3600" dirty="0"/>
              <a:t> </a:t>
            </a:r>
            <a:r>
              <a:rPr lang="es-PE" sz="3600" dirty="0" smtClean="0"/>
              <a:t>2011-2014</a:t>
            </a:r>
            <a:endParaRPr lang="es-PE" dirty="0"/>
          </a:p>
        </p:txBody>
      </p:sp>
      <p:graphicFrame>
        <p:nvGraphicFramePr>
          <p:cNvPr id="9" name="2 Gráfico"/>
          <p:cNvGraphicFramePr/>
          <p:nvPr/>
        </p:nvGraphicFramePr>
        <p:xfrm>
          <a:off x="179512" y="3501008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1" name="3 Gráfico"/>
          <p:cNvGraphicFramePr/>
          <p:nvPr/>
        </p:nvGraphicFramePr>
        <p:xfrm>
          <a:off x="4355976" y="1556792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xmlns="" val="407437821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/>
          </p:cNvSpPr>
          <p:nvPr>
            <p:ph type="title"/>
          </p:nvPr>
        </p:nvSpPr>
        <p:spPr>
          <a:xfrm>
            <a:off x="1137768" y="116632"/>
            <a:ext cx="7488832" cy="648071"/>
          </a:xfrm>
        </p:spPr>
        <p:txBody>
          <a:bodyPr/>
          <a:lstStyle/>
          <a:p>
            <a:r>
              <a:rPr lang="es-ES" sz="2800" dirty="0" smtClean="0"/>
              <a:t/>
            </a:r>
            <a:br>
              <a:rPr lang="es-ES" sz="2800" dirty="0" smtClean="0"/>
            </a:br>
            <a:r>
              <a:rPr lang="es-ES" sz="2800" dirty="0" smtClean="0"/>
              <a:t>Pregunta al Bibliotecario</a:t>
            </a:r>
            <a:br>
              <a:rPr lang="es-ES" sz="2800" dirty="0" smtClean="0"/>
            </a:br>
            <a:endParaRPr lang="es-ES" sz="2800" dirty="0" smtClean="0"/>
          </a:p>
        </p:txBody>
      </p:sp>
      <p:sp>
        <p:nvSpPr>
          <p:cNvPr id="34818" name="Rectangle 3"/>
          <p:cNvSpPr>
            <a:spLocks noGrp="1"/>
          </p:cNvSpPr>
          <p:nvPr>
            <p:ph type="body" idx="1"/>
          </p:nvPr>
        </p:nvSpPr>
        <p:spPr>
          <a:xfrm>
            <a:off x="1475656" y="1052736"/>
            <a:ext cx="6861448" cy="64807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dirty="0" smtClean="0"/>
              <a:t>CHAT: </a:t>
            </a:r>
            <a:r>
              <a:rPr lang="es-ES" b="1" dirty="0" smtClean="0">
                <a:hlinkClick r:id="rId3"/>
              </a:rPr>
              <a:t>cachimbosdeeeggcc@gmail.com</a:t>
            </a:r>
            <a:endParaRPr lang="es-ES" b="1" dirty="0" smtClean="0"/>
          </a:p>
        </p:txBody>
      </p:sp>
      <p:sp>
        <p:nvSpPr>
          <p:cNvPr id="2" name="1 CuadroTexto"/>
          <p:cNvSpPr txBox="1"/>
          <p:nvPr/>
        </p:nvSpPr>
        <p:spPr>
          <a:xfrm>
            <a:off x="312115" y="1556792"/>
            <a:ext cx="857358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s-PE" dirty="0"/>
          </a:p>
          <a:p>
            <a:r>
              <a:rPr lang="es-PE" sz="3000" dirty="0" smtClean="0">
                <a:solidFill>
                  <a:schemeClr val="accent6">
                    <a:lumMod val="50000"/>
                  </a:schemeClr>
                </a:solidFill>
              </a:rPr>
              <a:t>Desde el 2010 contamos con un correo-chat </a:t>
            </a:r>
            <a:r>
              <a:rPr lang="es-PE" sz="3000" dirty="0">
                <a:solidFill>
                  <a:schemeClr val="accent6">
                    <a:lumMod val="50000"/>
                  </a:schemeClr>
                </a:solidFill>
              </a:rPr>
              <a:t>de Gmail</a:t>
            </a:r>
            <a:r>
              <a:rPr lang="es-PE" sz="3000" dirty="0" smtClean="0">
                <a:solidFill>
                  <a:schemeClr val="accent6">
                    <a:lumMod val="50000"/>
                  </a:schemeClr>
                </a:solidFill>
              </a:rPr>
              <a:t>, dedicado a </a:t>
            </a:r>
            <a:r>
              <a:rPr lang="es-PE" sz="3000" dirty="0">
                <a:solidFill>
                  <a:schemeClr val="accent6">
                    <a:lumMod val="50000"/>
                  </a:schemeClr>
                </a:solidFill>
              </a:rPr>
              <a:t>recibir las consultas de los </a:t>
            </a:r>
            <a:r>
              <a:rPr lang="es-PE" sz="3000" dirty="0" smtClean="0">
                <a:solidFill>
                  <a:schemeClr val="accent6">
                    <a:lumMod val="50000"/>
                  </a:schemeClr>
                </a:solidFill>
              </a:rPr>
              <a:t>alumnos.</a:t>
            </a:r>
            <a:endParaRPr lang="es-PE" sz="3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s-PE" sz="3000" dirty="0">
              <a:solidFill>
                <a:schemeClr val="accent6">
                  <a:lumMod val="50000"/>
                </a:schemeClr>
              </a:solidFill>
            </a:endParaRPr>
          </a:p>
          <a:p>
            <a:endParaRPr lang="es-PE" sz="30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924944"/>
            <a:ext cx="5031701" cy="3144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26132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2"/>
          <p:cNvSpPr>
            <a:spLocks noGrp="1"/>
          </p:cNvSpPr>
          <p:nvPr>
            <p:ph type="title"/>
          </p:nvPr>
        </p:nvSpPr>
        <p:spPr>
          <a:xfrm>
            <a:off x="572715" y="0"/>
            <a:ext cx="8569325" cy="1060450"/>
          </a:xfrm>
        </p:spPr>
        <p:txBody>
          <a:bodyPr/>
          <a:lstStyle/>
          <a:p>
            <a:r>
              <a:rPr lang="es-PE" sz="2900" dirty="0" smtClean="0">
                <a:solidFill>
                  <a:schemeClr val="tx1"/>
                </a:solidFill>
              </a:rPr>
              <a:t>Desarrollo de Competencias Informacionales.</a:t>
            </a:r>
            <a:br>
              <a:rPr lang="es-PE" sz="2900" dirty="0" smtClean="0">
                <a:solidFill>
                  <a:schemeClr val="tx1"/>
                </a:solidFill>
              </a:rPr>
            </a:br>
            <a:r>
              <a:rPr lang="es-PE" sz="2900" dirty="0" smtClean="0">
                <a:solidFill>
                  <a:schemeClr val="tx1"/>
                </a:solidFill>
              </a:rPr>
              <a:t> </a:t>
            </a:r>
            <a:r>
              <a:rPr lang="es-PE" sz="1800" dirty="0" smtClean="0"/>
              <a:t>Taller </a:t>
            </a:r>
            <a:r>
              <a:rPr lang="es-PE" sz="1800" dirty="0" err="1" smtClean="0"/>
              <a:t>Semi</a:t>
            </a:r>
            <a:r>
              <a:rPr lang="es-PE" sz="1800" dirty="0" smtClean="0"/>
              <a:t>-Presencial para Estudios Generales Ciencias 2011-2014</a:t>
            </a:r>
            <a:endParaRPr lang="es-ES" sz="1800" dirty="0" smtClean="0"/>
          </a:p>
        </p:txBody>
      </p:sp>
      <p:sp>
        <p:nvSpPr>
          <p:cNvPr id="35842" name="Rectangle 3"/>
          <p:cNvSpPr>
            <a:spLocks noGrp="1"/>
          </p:cNvSpPr>
          <p:nvPr>
            <p:ph type="body" idx="1"/>
          </p:nvPr>
        </p:nvSpPr>
        <p:spPr>
          <a:xfrm>
            <a:off x="611560" y="4725144"/>
            <a:ext cx="3168724" cy="1438871"/>
          </a:xfrm>
        </p:spPr>
        <p:txBody>
          <a:bodyPr>
            <a:normAutofit fontScale="92500" lnSpcReduction="20000"/>
          </a:bodyPr>
          <a:lstStyle/>
          <a:p>
            <a:pPr>
              <a:buFont typeface="Wingdings 3" pitchFamily="18" charset="2"/>
              <a:buNone/>
            </a:pPr>
            <a:endParaRPr lang="es-PE" dirty="0" smtClean="0"/>
          </a:p>
          <a:p>
            <a:pPr algn="r">
              <a:buFont typeface="Wingdings 3" pitchFamily="18" charset="2"/>
              <a:buNone/>
            </a:pPr>
            <a:r>
              <a:rPr lang="es-PE" sz="6000" dirty="0" smtClean="0"/>
              <a:t>Gracias.</a:t>
            </a:r>
          </a:p>
          <a:p>
            <a:pPr>
              <a:buFont typeface="Wingdings 3" pitchFamily="18" charset="2"/>
              <a:buNone/>
            </a:pPr>
            <a:endParaRPr lang="es-PE" dirty="0" smtClean="0"/>
          </a:p>
        </p:txBody>
      </p:sp>
      <p:sp>
        <p:nvSpPr>
          <p:cNvPr id="35843" name="Text Box 4"/>
          <p:cNvSpPr txBox="1">
            <a:spLocks noChangeArrowheads="1"/>
          </p:cNvSpPr>
          <p:nvPr/>
        </p:nvSpPr>
        <p:spPr bwMode="auto">
          <a:xfrm>
            <a:off x="395288" y="1484313"/>
            <a:ext cx="4048994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PE" b="1" dirty="0"/>
              <a:t>Lic. Ada Rengifo García</a:t>
            </a:r>
          </a:p>
          <a:p>
            <a:r>
              <a:rPr lang="es-PE" dirty="0"/>
              <a:t>Biblioteca de Estudios Generales Ciencias</a:t>
            </a:r>
          </a:p>
          <a:p>
            <a:r>
              <a:rPr lang="es-PE" dirty="0"/>
              <a:t>Pontificia Universidad Católica del Perú</a:t>
            </a:r>
          </a:p>
          <a:p>
            <a:r>
              <a:rPr lang="es-PE" dirty="0"/>
              <a:t>Av. Universitaria Nº 1801</a:t>
            </a:r>
          </a:p>
          <a:p>
            <a:r>
              <a:rPr lang="es-ES" dirty="0"/>
              <a:t>Tel.(511) 626-2000 - Anexo 3494</a:t>
            </a:r>
          </a:p>
          <a:p>
            <a:r>
              <a:rPr lang="es-ES" dirty="0"/>
              <a:t>E-mail :</a:t>
            </a:r>
            <a:r>
              <a:rPr lang="es-PE" dirty="0"/>
              <a:t> arengif@pucp.pe</a:t>
            </a:r>
          </a:p>
          <a:p>
            <a:endParaRPr lang="es-ES" dirty="0"/>
          </a:p>
        </p:txBody>
      </p:sp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4168598" y="3212976"/>
            <a:ext cx="449809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ES" b="1" dirty="0"/>
              <a:t>Mg. Paola </a:t>
            </a:r>
            <a:r>
              <a:rPr lang="es-ES" b="1" dirty="0" err="1"/>
              <a:t>Ascención</a:t>
            </a:r>
            <a:r>
              <a:rPr lang="es-ES" b="1" dirty="0"/>
              <a:t> Morales</a:t>
            </a:r>
          </a:p>
          <a:p>
            <a:r>
              <a:rPr lang="es-ES" dirty="0"/>
              <a:t>Bibliotecóloga</a:t>
            </a:r>
          </a:p>
          <a:p>
            <a:r>
              <a:rPr lang="es-ES" dirty="0"/>
              <a:t>Pontificia Universidad Católica del Perú</a:t>
            </a:r>
          </a:p>
          <a:p>
            <a:r>
              <a:rPr lang="es-ES" dirty="0"/>
              <a:t>Biblioteca Central - Unidad de Automatización</a:t>
            </a:r>
          </a:p>
          <a:p>
            <a:r>
              <a:rPr lang="es-PE" dirty="0"/>
              <a:t>Av. Universitaria Nº 1801</a:t>
            </a:r>
          </a:p>
          <a:p>
            <a:r>
              <a:rPr lang="es-ES" dirty="0"/>
              <a:t>Tel.(511) 626-2000 - Anexo 3445</a:t>
            </a:r>
          </a:p>
          <a:p>
            <a:r>
              <a:rPr lang="es-ES" dirty="0"/>
              <a:t>E-mail : </a:t>
            </a:r>
            <a:r>
              <a:rPr lang="es-ES" dirty="0">
                <a:hlinkClick r:id="rId2"/>
              </a:rPr>
              <a:t>pascencion@pucp.edu.pe</a:t>
            </a:r>
            <a:r>
              <a:rPr lang="es-ES" dirty="0"/>
              <a:t> </a:t>
            </a:r>
            <a:endParaRPr lang="es-PE" dirty="0"/>
          </a:p>
          <a:p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xmlns="" val="3071723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Título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488832" cy="792089"/>
          </a:xfrm>
        </p:spPr>
        <p:txBody>
          <a:bodyPr/>
          <a:lstStyle/>
          <a:p>
            <a:pPr eaLnBrk="1" hangingPunct="1"/>
            <a:r>
              <a:rPr lang="es-PE" sz="2900" dirty="0" smtClean="0"/>
              <a:t>Estadísticas de asistencia al Examen  </a:t>
            </a:r>
            <a:br>
              <a:rPr lang="es-PE" sz="2900" dirty="0" smtClean="0"/>
            </a:br>
            <a:r>
              <a:rPr lang="es-PE" sz="2900" dirty="0" smtClean="0"/>
              <a:t>						2011-2013</a:t>
            </a:r>
            <a:endParaRPr lang="es-ES" sz="2900" dirty="0" smtClean="0"/>
          </a:p>
        </p:txBody>
      </p:sp>
      <p:graphicFrame>
        <p:nvGraphicFramePr>
          <p:cNvPr id="15446" name="Group 86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909036146"/>
              </p:ext>
            </p:extLst>
          </p:nvPr>
        </p:nvGraphicFramePr>
        <p:xfrm>
          <a:off x="395288" y="1557338"/>
          <a:ext cx="8229600" cy="2004822"/>
        </p:xfrm>
        <a:graphic>
          <a:graphicData uri="http://schemas.openxmlformats.org/drawingml/2006/table">
            <a:tbl>
              <a:tblPr/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2011-1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2012-1</a:t>
                      </a:r>
                      <a:endParaRPr kumimoji="0" lang="es-E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2013-1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817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966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1069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253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179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45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1070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1145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1114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5445" name="Group 8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09139031"/>
              </p:ext>
            </p:extLst>
          </p:nvPr>
        </p:nvGraphicFramePr>
        <p:xfrm>
          <a:off x="395288" y="3860800"/>
          <a:ext cx="8229600" cy="2004822"/>
        </p:xfrm>
        <a:graphic>
          <a:graphicData uri="http://schemas.openxmlformats.org/drawingml/2006/table">
            <a:tbl>
              <a:tblPr/>
              <a:tblGrid>
                <a:gridCol w="1371600"/>
                <a:gridCol w="1371600"/>
                <a:gridCol w="1371600"/>
                <a:gridCol w="1371600"/>
                <a:gridCol w="1371600"/>
                <a:gridCol w="1371600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2011-2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2012-2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2013-2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427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368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430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67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63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70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494</a:t>
                      </a:r>
                      <a:endParaRPr kumimoji="0" lang="es-E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431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500</a:t>
                      </a:r>
                      <a:endParaRPr kumimoji="0" lang="es-E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318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488832" cy="1512167"/>
          </a:xfrm>
        </p:spPr>
        <p:txBody>
          <a:bodyPr/>
          <a:lstStyle/>
          <a:p>
            <a:r>
              <a:rPr lang="es-PE" sz="3600" dirty="0"/>
              <a:t>Estadísticas de asistencia al Examen  </a:t>
            </a:r>
            <a:r>
              <a:rPr lang="es-PE" dirty="0"/>
              <a:t/>
            </a:r>
            <a:br>
              <a:rPr lang="es-PE" dirty="0"/>
            </a:br>
            <a:r>
              <a:rPr lang="es-PE" sz="3600" dirty="0" smtClean="0"/>
              <a:t>2011-2014</a:t>
            </a:r>
            <a:endParaRPr lang="es-PE" sz="3600" dirty="0"/>
          </a:p>
        </p:txBody>
      </p:sp>
      <p:graphicFrame>
        <p:nvGraphicFramePr>
          <p:cNvPr id="9" name="4 Gráfico"/>
          <p:cNvGraphicFramePr/>
          <p:nvPr/>
        </p:nvGraphicFramePr>
        <p:xfrm>
          <a:off x="107504" y="3573016"/>
          <a:ext cx="4752528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5 Gráfico"/>
          <p:cNvGraphicFramePr/>
          <p:nvPr/>
        </p:nvGraphicFramePr>
        <p:xfrm>
          <a:off x="4283968" y="1628800"/>
          <a:ext cx="4680520" cy="2887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475610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1 Título"/>
          <p:cNvSpPr>
            <a:spLocks noGrp="1"/>
          </p:cNvSpPr>
          <p:nvPr>
            <p:ph type="title"/>
          </p:nvPr>
        </p:nvSpPr>
        <p:spPr>
          <a:xfrm>
            <a:off x="1331640" y="116632"/>
            <a:ext cx="7344816" cy="720080"/>
          </a:xfrm>
        </p:spPr>
        <p:txBody>
          <a:bodyPr/>
          <a:lstStyle/>
          <a:p>
            <a:pPr algn="l" eaLnBrk="1" hangingPunct="1"/>
            <a:r>
              <a:rPr lang="es-PE" sz="2900" dirty="0" smtClean="0"/>
              <a:t>Estadísticas de Éxito </a:t>
            </a:r>
            <a:br>
              <a:rPr lang="es-PE" sz="2900" dirty="0" smtClean="0"/>
            </a:br>
            <a:r>
              <a:rPr lang="es-PE" sz="2800" dirty="0" smtClean="0"/>
              <a:t>						2011-2013</a:t>
            </a:r>
            <a:endParaRPr lang="es-ES" sz="2800" dirty="0" smtClean="0"/>
          </a:p>
        </p:txBody>
      </p:sp>
      <p:graphicFrame>
        <p:nvGraphicFramePr>
          <p:cNvPr id="16502" name="Group 118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1332715757"/>
              </p:ext>
            </p:extLst>
          </p:nvPr>
        </p:nvGraphicFramePr>
        <p:xfrm>
          <a:off x="457200" y="1219200"/>
          <a:ext cx="8147050" cy="2253615"/>
        </p:xfrm>
        <a:graphic>
          <a:graphicData uri="http://schemas.openxmlformats.org/drawingml/2006/table">
            <a:tbl>
              <a:tblPr/>
              <a:tblGrid>
                <a:gridCol w="1163638"/>
                <a:gridCol w="1163637"/>
                <a:gridCol w="1163638"/>
                <a:gridCol w="1165225"/>
                <a:gridCol w="1163637"/>
                <a:gridCol w="1163638"/>
                <a:gridCol w="1163637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2011-1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2012-1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  <a:ea typeface="+mn-ea"/>
                          <a:cs typeface="+mn-cs"/>
                        </a:rPr>
                        <a:t>2013-1</a:t>
                      </a:r>
                      <a:endParaRPr kumimoji="0" lang="es-ES" sz="18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/>
                      </a:r>
                      <a:b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</a:b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Estado Alumno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Aprobado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647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60.46%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615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53.71%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953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PE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85.54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Desaprobado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170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15.88%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30.39%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PE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3.68%</a:t>
                      </a:r>
                      <a:endParaRPr kumimoji="0" lang="es-E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ingresó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253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23.64%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182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15.89%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120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PE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10.77%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1070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100%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1145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PE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</a:t>
                      </a: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00%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1114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PE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6500" name="Group 1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4973531"/>
              </p:ext>
            </p:extLst>
          </p:nvPr>
        </p:nvGraphicFramePr>
        <p:xfrm>
          <a:off x="395288" y="3900488"/>
          <a:ext cx="8147050" cy="2119313"/>
        </p:xfrm>
        <a:graphic>
          <a:graphicData uri="http://schemas.openxmlformats.org/drawingml/2006/table">
            <a:tbl>
              <a:tblPr/>
              <a:tblGrid>
                <a:gridCol w="1163637"/>
                <a:gridCol w="1163638"/>
                <a:gridCol w="1163637"/>
                <a:gridCol w="1165225"/>
                <a:gridCol w="1163638"/>
                <a:gridCol w="1163637"/>
                <a:gridCol w="1163638"/>
              </a:tblGrid>
              <a:tr h="371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  <a:cs typeface="Arial" charset="0"/>
                        </a:rPr>
                        <a:t>2011-2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  <a:cs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  <a:cs typeface="Arial" charset="0"/>
                        </a:rPr>
                        <a:t>2012-2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  <a:cs typeface="Arial" charset="0"/>
                        </a:rPr>
                        <a:t>2013-2</a:t>
                      </a: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/>
                      </a:r>
                      <a:b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</a:b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Estado Alumno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Aprobado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323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65.38%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346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cs typeface="Arial" charset="0"/>
                        </a:rPr>
                        <a:t>80.27</a:t>
                      </a:r>
                      <a:r>
                        <a:rPr kumimoji="0" lang="es-E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383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alibri" pitchFamily="34" charset="0"/>
                        </a:rPr>
                        <a:t>89.07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Desaprobado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104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21.05%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22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5.10</a:t>
                      </a: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47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Calibri" pitchFamily="34" charset="0"/>
                        </a:rPr>
                        <a:t>0.11</a:t>
                      </a: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ingresó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67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13.56%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63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14.61%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70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16.28%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494</a:t>
                      </a:r>
                      <a:endParaRPr kumimoji="0" lang="es-ES" sz="1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100%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431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</a:rPr>
                        <a:t>500</a:t>
                      </a:r>
                    </a:p>
                  </a:txBody>
                  <a:tcPr marL="0" marR="0" marT="0" marB="0" anchor="b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cs typeface="Arial" charset="0"/>
                        </a:rPr>
                        <a:t>100%</a:t>
                      </a:r>
                      <a:endParaRPr kumimoji="0" lang="es-E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18079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PE" dirty="0" smtClean="0"/>
              <a:t/>
            </a:r>
            <a:br>
              <a:rPr lang="es-PE" dirty="0" smtClean="0"/>
            </a:br>
            <a:r>
              <a:rPr lang="es-PE" dirty="0" smtClean="0"/>
              <a:t>Estadísticas </a:t>
            </a:r>
            <a:r>
              <a:rPr lang="es-PE" dirty="0"/>
              <a:t>de Éxito </a:t>
            </a:r>
            <a:br>
              <a:rPr lang="es-PE" dirty="0"/>
            </a:br>
            <a:r>
              <a:rPr lang="es-PE" sz="3600" dirty="0" smtClean="0"/>
              <a:t>2011-2013</a:t>
            </a:r>
            <a:endParaRPr lang="es-PE" dirty="0"/>
          </a:p>
        </p:txBody>
      </p:sp>
      <p:graphicFrame>
        <p:nvGraphicFramePr>
          <p:cNvPr id="6" name="6 Gráfico"/>
          <p:cNvGraphicFramePr/>
          <p:nvPr/>
        </p:nvGraphicFramePr>
        <p:xfrm>
          <a:off x="323528" y="3356992"/>
          <a:ext cx="4896544" cy="2959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7" name="7 Gráfico"/>
          <p:cNvGraphicFramePr/>
          <p:nvPr/>
        </p:nvGraphicFramePr>
        <p:xfrm>
          <a:off x="4355976" y="1484784"/>
          <a:ext cx="4572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72219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1259632" y="188640"/>
            <a:ext cx="7488832" cy="648071"/>
          </a:xfrm>
        </p:spPr>
        <p:txBody>
          <a:bodyPr/>
          <a:lstStyle/>
          <a:p>
            <a:r>
              <a:rPr lang="es-PE" sz="2800" dirty="0" smtClean="0"/>
              <a:t/>
            </a:r>
            <a:br>
              <a:rPr lang="es-PE" sz="2800" dirty="0" smtClean="0"/>
            </a:br>
            <a:r>
              <a:rPr lang="es-PE" sz="2800" dirty="0" smtClean="0"/>
              <a:t>Estadísticas Taller 2014-1</a:t>
            </a:r>
            <a:r>
              <a:rPr lang="es-PE" sz="3600" dirty="0"/>
              <a:t/>
            </a:r>
            <a:br>
              <a:rPr lang="es-PE" sz="3600" dirty="0"/>
            </a:br>
            <a:endParaRPr lang="es-PE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323528" y="4509121"/>
            <a:ext cx="8363272" cy="1368152"/>
          </a:xfrm>
        </p:spPr>
        <p:txBody>
          <a:bodyPr/>
          <a:lstStyle/>
          <a:p>
            <a:pPr marL="0" indent="0">
              <a:buNone/>
            </a:pPr>
            <a:r>
              <a:rPr lang="es-PE" dirty="0" smtClean="0"/>
              <a:t>El </a:t>
            </a:r>
            <a:r>
              <a:rPr lang="es-PE" b="1" dirty="0" smtClean="0">
                <a:solidFill>
                  <a:srgbClr val="FF0000"/>
                </a:solidFill>
              </a:rPr>
              <a:t>95.25% </a:t>
            </a:r>
            <a:r>
              <a:rPr lang="es-PE" dirty="0" smtClean="0"/>
              <a:t>de los alumnos que participaron del Taller aprobaron el examen. </a:t>
            </a:r>
            <a:endParaRPr lang="es-PE" dirty="0"/>
          </a:p>
        </p:txBody>
      </p:sp>
      <p:graphicFrame>
        <p:nvGraphicFramePr>
          <p:cNvPr id="6" name="Group 8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23703402"/>
              </p:ext>
            </p:extLst>
          </p:nvPr>
        </p:nvGraphicFramePr>
        <p:xfrm>
          <a:off x="539552" y="1340768"/>
          <a:ext cx="8229599" cy="3114675"/>
        </p:xfrm>
        <a:graphic>
          <a:graphicData uri="http://schemas.openxmlformats.org/drawingml/2006/table">
            <a:tbl>
              <a:tblPr/>
              <a:tblGrid>
                <a:gridCol w="1175657"/>
                <a:gridCol w="1175657"/>
                <a:gridCol w="1175657"/>
                <a:gridCol w="1175657"/>
                <a:gridCol w="1175657"/>
                <a:gridCol w="1175657"/>
                <a:gridCol w="1175657"/>
              </a:tblGrid>
              <a:tr h="37147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ASISTENCIA  AL TALLER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ASISTENCIA AL EXAMEN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Gill Sans MT" pitchFamily="34" charset="0"/>
                        </a:rPr>
                        <a:t>ESTADÍSTICAS DE ÉXITO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6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ill Sans MT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/>
                      <a:endParaRPr lang="es-PE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ASISTENCIA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s-PE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CANTIDAD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Ingreso del Alumno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/>
                      </a:r>
                      <a:b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</a:b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Estado Alumno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Cantidad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Porcentaje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ASISTIÓ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s-ES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1118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Rindieron la evaluación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1116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Aprobado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1063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95.25%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 ASISTIÓ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76</a:t>
                      </a:r>
                      <a:endParaRPr lang="es-ES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ingresaron a la evaluación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78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Desaprobado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53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8.96%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OTROS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-.-</a:t>
                      </a:r>
                      <a:endParaRPr lang="es-ES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No ingresó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algn="l"/>
                      <a:endParaRPr lang="es-PE" sz="12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r>
                        <a:rPr lang="es-PE" sz="12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</a:t>
                      </a:r>
                      <a:endParaRPr lang="es-E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s-ES" sz="1200" b="1" kern="1200" dirty="0" smtClean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ES" sz="1200" b="1" kern="12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1194</a:t>
                      </a:r>
                      <a:endParaRPr lang="es-ES" sz="1200" b="1" kern="1200" dirty="0">
                        <a:solidFill>
                          <a:schemeClr val="dk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s-PE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Times New Roman" pitchFamily="18" charset="0"/>
                        </a:rPr>
                        <a:t>1194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PE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Total</a:t>
                      </a:r>
                      <a:endParaRPr kumimoji="0" lang="es-E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  <a:ea typeface="Calibri" pitchFamily="34" charset="0"/>
                        <a:cs typeface="Arial" charset="0"/>
                      </a:endParaRP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1116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15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E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Calibri" pitchFamily="34" charset="0"/>
                          <a:cs typeface="Arial" charset="0"/>
                        </a:rPr>
                        <a:t>100%</a:t>
                      </a:r>
                    </a:p>
                  </a:txBody>
                  <a:tcPr marL="44450" marR="4445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81199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187624" y="116633"/>
            <a:ext cx="7488832" cy="1080120"/>
          </a:xfrm>
        </p:spPr>
        <p:txBody>
          <a:bodyPr/>
          <a:lstStyle/>
          <a:p>
            <a:r>
              <a:rPr lang="es-PE" sz="3600" dirty="0" smtClean="0"/>
              <a:t>USO DE HERRAMIENTAS DIGITALES</a:t>
            </a:r>
            <a:endParaRPr lang="es-PE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s-PE" sz="2800" dirty="0" smtClean="0"/>
              <a:t>A partir </a:t>
            </a:r>
            <a:r>
              <a:rPr lang="es-PE" sz="2800" dirty="0"/>
              <a:t>del 2013-1 </a:t>
            </a:r>
            <a:r>
              <a:rPr lang="es-PE" sz="2800" dirty="0" smtClean="0"/>
              <a:t>disminuyó el porcentaje de alumnos desaprobados por la inclusión de </a:t>
            </a:r>
            <a:r>
              <a:rPr lang="es-PE" sz="2800" dirty="0"/>
              <a:t>herramientas virtuales </a:t>
            </a:r>
            <a:r>
              <a:rPr lang="es-PE" sz="2800" dirty="0" smtClean="0"/>
              <a:t>en las capacitaciones presenciales.</a:t>
            </a:r>
            <a:endParaRPr lang="es-PE" sz="2800" dirty="0"/>
          </a:p>
        </p:txBody>
      </p:sp>
      <p:graphicFrame>
        <p:nvGraphicFramePr>
          <p:cNvPr id="4" name="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542637555"/>
              </p:ext>
            </p:extLst>
          </p:nvPr>
        </p:nvGraphicFramePr>
        <p:xfrm>
          <a:off x="539552" y="2996952"/>
          <a:ext cx="8208912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47359479"/>
      </p:ext>
    </p:extLst>
  </p:cSld>
  <p:clrMapOvr>
    <a:masterClrMapping/>
  </p:clrMapOvr>
</p:sld>
</file>

<file path=ppt/theme/theme1.xml><?xml version="1.0" encoding="utf-8"?>
<a:theme xmlns:a="http://schemas.openxmlformats.org/drawingml/2006/main" name="plantilla-alfi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plantilla-alfin</Template>
  <TotalTime>699</TotalTime>
  <Words>1626</Words>
  <Application>Microsoft Office PowerPoint</Application>
  <PresentationFormat>Presentación en pantalla (4:3)</PresentationFormat>
  <Paragraphs>537</Paragraphs>
  <Slides>31</Slides>
  <Notes>14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31</vt:i4>
      </vt:variant>
    </vt:vector>
  </HeadingPairs>
  <TitlesOfParts>
    <vt:vector size="33" baseType="lpstr">
      <vt:lpstr>plantilla-alfin</vt:lpstr>
      <vt:lpstr>Diseño personalizado</vt:lpstr>
      <vt:lpstr>                 Lic. Ada Rengifo García Mg. Paola Ascención Morales</vt:lpstr>
      <vt:lpstr>Estadísticas de Asistencia al Taller 2011-2013       </vt:lpstr>
      <vt:lpstr>Estadísticas de Asistencia al Taller 2011-2014</vt:lpstr>
      <vt:lpstr>Estadísticas de asistencia al Examen         2011-2013</vt:lpstr>
      <vt:lpstr>Estadísticas de asistencia al Examen   2011-2014</vt:lpstr>
      <vt:lpstr>Estadísticas de Éxito        2011-2013</vt:lpstr>
      <vt:lpstr> Estadísticas de Éxito  2011-2013</vt:lpstr>
      <vt:lpstr> Estadísticas Taller 2014-1 </vt:lpstr>
      <vt:lpstr>USO DE HERRAMIENTAS DIGITALES</vt:lpstr>
      <vt:lpstr>Taller Virtual</vt:lpstr>
      <vt:lpstr>Taller Virtual </vt:lpstr>
      <vt:lpstr>Taller Virtual</vt:lpstr>
      <vt:lpstr>Taller Virtual</vt:lpstr>
      <vt:lpstr>Taller  Virtual</vt:lpstr>
      <vt:lpstr>Taller  Virtual</vt:lpstr>
      <vt:lpstr>Encuesta sobre el Taller Virtual </vt:lpstr>
      <vt:lpstr>Encuesta sobre el Taller Virtual</vt:lpstr>
      <vt:lpstr>Encuesta sobre el Taller Virtual</vt:lpstr>
      <vt:lpstr>Encuesta sobre el Taller Virtual</vt:lpstr>
      <vt:lpstr>Encuesta sobre el Taller Virtual</vt:lpstr>
      <vt:lpstr>Encuesta sobre el Taller Virtual</vt:lpstr>
      <vt:lpstr>Encuesta sobre el Taller Virtual</vt:lpstr>
      <vt:lpstr>Aprende en línea </vt:lpstr>
      <vt:lpstr>Aprende en línea      Evaluaciones simulacro </vt:lpstr>
      <vt:lpstr>Uso de las redes sociales </vt:lpstr>
      <vt:lpstr>Uso de las redes sociales </vt:lpstr>
      <vt:lpstr>Uso de las redes sociales     </vt:lpstr>
      <vt:lpstr>Canal Youtube BiblioPUCP</vt:lpstr>
      <vt:lpstr>Canal Youtube BiblioPUCP  </vt:lpstr>
      <vt:lpstr> Pregunta al Bibliotecario </vt:lpstr>
      <vt:lpstr>Desarrollo de Competencias Informacionales.  Taller Semi-Presencial para Estudios Generales Ciencias 2011-2014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Ada Rengifo García</dc:creator>
  <cp:lastModifiedBy>Ada Reengifo</cp:lastModifiedBy>
  <cp:revision>109</cp:revision>
  <dcterms:created xsi:type="dcterms:W3CDTF">2014-03-12T00:49:22Z</dcterms:created>
  <dcterms:modified xsi:type="dcterms:W3CDTF">2014-03-20T05:40:50Z</dcterms:modified>
</cp:coreProperties>
</file>